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9" r:id="rId2"/>
    <p:sldId id="366" r:id="rId3"/>
    <p:sldId id="336" r:id="rId4"/>
    <p:sldId id="356" r:id="rId5"/>
    <p:sldId id="335" r:id="rId6"/>
    <p:sldId id="353" r:id="rId7"/>
    <p:sldId id="355" r:id="rId8"/>
    <p:sldId id="358" r:id="rId9"/>
    <p:sldId id="379" r:id="rId10"/>
    <p:sldId id="360" r:id="rId11"/>
    <p:sldId id="354" r:id="rId12"/>
    <p:sldId id="357" r:id="rId13"/>
    <p:sldId id="361" r:id="rId14"/>
    <p:sldId id="362" r:id="rId15"/>
    <p:sldId id="400" r:id="rId16"/>
    <p:sldId id="401" r:id="rId17"/>
    <p:sldId id="439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35" r:id="rId30"/>
    <p:sldId id="414" r:id="rId31"/>
    <p:sldId id="329" r:id="rId32"/>
    <p:sldId id="333" r:id="rId33"/>
    <p:sldId id="323" r:id="rId34"/>
    <p:sldId id="415" r:id="rId35"/>
    <p:sldId id="398" r:id="rId36"/>
    <p:sldId id="416" r:id="rId37"/>
    <p:sldId id="417" r:id="rId38"/>
    <p:sldId id="420" r:id="rId39"/>
    <p:sldId id="421" r:id="rId40"/>
    <p:sldId id="440" r:id="rId41"/>
    <p:sldId id="425" r:id="rId42"/>
    <p:sldId id="424" r:id="rId43"/>
    <p:sldId id="426" r:id="rId44"/>
    <p:sldId id="427" r:id="rId45"/>
    <p:sldId id="428" r:id="rId46"/>
    <p:sldId id="429" r:id="rId47"/>
    <p:sldId id="431" r:id="rId48"/>
    <p:sldId id="432" r:id="rId49"/>
    <p:sldId id="438" r:id="rId50"/>
    <p:sldId id="430" r:id="rId51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42" autoAdjust="0"/>
    <p:restoredTop sz="96519" autoAdjust="0"/>
  </p:normalViewPr>
  <p:slideViewPr>
    <p:cSldViewPr snapToGrid="0">
      <p:cViewPr varScale="1">
        <p:scale>
          <a:sx n="115" d="100"/>
          <a:sy n="115" d="100"/>
        </p:scale>
        <p:origin x="780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2021/9/23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kumimoji="1" lang="en-US" altLang="ja-JP" dirty="0"/>
              <a:t>sin </a:t>
            </a:r>
            <a:r>
              <a:rPr kumimoji="1" lang="en-US" altLang="ja-JP" baseline="0" dirty="0"/>
              <a:t>θ cos φ = ½( sin (θ + φ)  + sin (θ - φ) )</a:t>
            </a:r>
          </a:p>
          <a:p>
            <a:pPr defTabSz="990478">
              <a:defRPr/>
            </a:pPr>
            <a:r>
              <a:rPr kumimoji="1" lang="en-US" altLang="ja-JP" dirty="0"/>
              <a:t>sin </a:t>
            </a:r>
            <a:r>
              <a:rPr kumimoji="1" lang="en-US" altLang="ja-JP" baseline="0" dirty="0"/>
              <a:t>θ sin φ  = ½(-cos (θ + φ)  + cos (θ - φ) )</a:t>
            </a:r>
            <a:endParaRPr kumimoji="1" lang="en-US" altLang="ja-JP" dirty="0"/>
          </a:p>
          <a:p>
            <a:r>
              <a:rPr kumimoji="1" lang="en-US" altLang="ja-JP" dirty="0"/>
              <a:t>cos </a:t>
            </a:r>
            <a:r>
              <a:rPr kumimoji="1" lang="en-US" altLang="ja-JP" baseline="0" dirty="0"/>
              <a:t>θ cos φ = ½(cos (θ + φ)  + cos (θ - φ) 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16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T</a:t>
                </a:r>
                <a:r>
                  <a:rPr kumimoji="1" lang="ja-JP" altLang="en-US" dirty="0"/>
                  <a:t>は周期、</a:t>
                </a:r>
                <a:endParaRPr kumimoji="1" lang="en-US" altLang="ja-JP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/>
                  <a:t>は基本周波数、</a:t>
                </a:r>
                <a:endParaRPr kumimoji="1" lang="en-US" altLang="ja-JP" i="1" dirty="0"/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とても天下り的なんだけど、「フーリエ級数展開ができる」ことは納得済みで先に進む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8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i="1" dirty="0">
                    <a:latin typeface="Cambria Math" panose="02040503050406030204" pitchFamily="18" charset="0"/>
                  </a:rPr>
                  <a:t>つまり関数を周波数の異なる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sin 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と 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cos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の和で表現するよ、ってこと</a:t>
                </a:r>
                <a:endParaRPr lang="pt-BR" altLang="ja-JP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45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三角関数の合成を使うと、ある周波数の</a:t>
                </a:r>
                <a:r>
                  <a:rPr lang="en-US" altLang="ja-JP" sz="1100" i="1" dirty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を位相と振幅を変えて足したとも思える。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フーリエ級数展開の定義をこうしても良いんだけど、先の表現のほうが都合がよい、との説明が「これならわかる応用数学教室」ではなされていた。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pt-BR" altLang="ja-JP" sz="1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0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sin </a:t>
                </a:r>
                <a:r>
                  <a:rPr kumimoji="1" lang="en-US" altLang="ja-JP" dirty="0" err="1"/>
                  <a:t>a+b</a:t>
                </a:r>
                <a:r>
                  <a:rPr kumimoji="1" lang="en-US" altLang="ja-JP" baseline="0" dirty="0"/>
                  <a:t> = sin a cos b + cos a sin b</a:t>
                </a:r>
              </a:p>
              <a:p>
                <a:pPr defTabSz="990478">
                  <a:defRPr/>
                </a:pPr>
                <a:r>
                  <a:rPr kumimoji="1" lang="en-US" altLang="ja-JP" dirty="0"/>
                  <a:t>cos </a:t>
                </a:r>
                <a:r>
                  <a:rPr kumimoji="1" lang="en-US" altLang="ja-JP" dirty="0" err="1"/>
                  <a:t>a+b</a:t>
                </a:r>
                <a:r>
                  <a:rPr kumimoji="1" lang="en-US" altLang="ja-JP" baseline="0" dirty="0"/>
                  <a:t> = cos a cos b - sin a sin b</a:t>
                </a:r>
              </a:p>
              <a:p>
                <a:endParaRPr kumimoji="1" lang="en-US" altLang="ja-JP" baseline="0" dirty="0"/>
              </a:p>
              <a:p>
                <a:endParaRPr kumimoji="1" lang="en-US" altLang="ja-JP" baseline="0" dirty="0"/>
              </a:p>
              <a:p>
                <a:r>
                  <a:rPr kumimoji="1" lang="ja-JP" altLang="en-US" dirty="0"/>
                  <a:t>両辺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pPr defTabSz="990478">
                  <a:defRPr/>
                </a:pPr>
                <a14:m>
                  <m:oMath xmlns:m="http://schemas.openxmlformats.org/officeDocument/2006/math"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 t)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 + b/A ^2 = 1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 b/A = sin k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 t sin k) 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/>
                  <a:t>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𝑎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sin⁡𝜃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+𝑏 cos⁡𝜃  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^2 = 1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= sin k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 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 k)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37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T</a:t>
                </a:r>
                <a:r>
                  <a:rPr kumimoji="1" lang="ja-JP" altLang="en-US" dirty="0"/>
                  <a:t>は周期、</a:t>
                </a:r>
                <a:endParaRPr kumimoji="1" lang="en-US" altLang="ja-JP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/>
                  <a:t>は基本周波数、</a:t>
                </a:r>
                <a:endParaRPr kumimoji="1" lang="en-US" altLang="ja-JP" i="1" dirty="0"/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とても天下り的なんだけど、「フーリエ級数展開ができる」ことは納得済みで先に進む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451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856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フーリエ級数展開から、このフーリエ変換へはジャンプが有る．この講義では説明する時間がない</a:t>
                </a:r>
                <a:r>
                  <a:rPr kumimoji="1" lang="en-US" altLang="ja-JP" dirty="0"/>
                  <a:t>…</a:t>
                </a:r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フーリエ級数展開 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任意の周期関数（周期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）について、周期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T, T/2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，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T/2,,,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という正弦波の和の形で表現できた．</a:t>
                </a:r>
                <a:endParaRPr kumimoji="1" lang="en-US" altLang="ja-JP" dirty="0"/>
              </a:p>
              <a:p>
                <a:r>
                  <a:rPr lang="ja-JP" altLang="en-US" sz="1300" dirty="0"/>
                  <a:t>これを離散数列でも同様のことを行える</a:t>
                </a:r>
                <a:r>
                  <a:rPr lang="en-US" altLang="ja-JP" sz="1300" dirty="0"/>
                  <a:t>‥</a:t>
                </a:r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具体的には，</a:t>
                </a:r>
                <a:endParaRPr lang="en-US" altLang="ja-JP" sz="1300" dirty="0"/>
              </a:p>
              <a:p>
                <a:r>
                  <a:rPr lang="ja-JP" altLang="en-US" sz="1300" dirty="0"/>
                  <a:t>周期</a:t>
                </a:r>
                <a:r>
                  <a:rPr lang="en-US" altLang="ja-JP" sz="1300" dirty="0"/>
                  <a:t>N</a:t>
                </a:r>
                <a:r>
                  <a:rPr lang="ja-JP" altLang="en-US" sz="1300" dirty="0"/>
                  <a:t>の離散値</a:t>
                </a:r>
                <a:r>
                  <a:rPr lang="en-US" altLang="ja-JP" sz="1300" dirty="0" err="1"/>
                  <a:t>fl</a:t>
                </a:r>
                <a:r>
                  <a:rPr lang="ja-JP" altLang="en-US" sz="1300" dirty="0"/>
                  <a:t>について，周期</a:t>
                </a:r>
                <a:r>
                  <a:rPr lang="en-US" altLang="ja-JP" sz="1300" dirty="0"/>
                  <a:t>N, 2N, 3N… </a:t>
                </a:r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en-US" altLang="ja-JP" sz="1300" dirty="0"/>
                  <a:t>f(l) = F0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0 }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なし（定数）</a:t>
                </a:r>
                <a:endParaRPr lang="en-US" altLang="ja-JP" sz="1300" dirty="0"/>
              </a:p>
              <a:p>
                <a:r>
                  <a:rPr lang="en-US" altLang="ja-JP" sz="1300" dirty="0"/>
                  <a:t> +  F1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1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N/1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2pi)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F2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2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N/2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4pi)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F3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3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N/3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6pi)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F4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4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N/4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8pi)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 + 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 +  FN-1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N-1 }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N/(N-1)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8pi)</a:t>
                </a:r>
                <a:endParaRPr lang="en-US" altLang="ja-JP" sz="1300" dirty="0"/>
              </a:p>
              <a:p>
                <a:pPr defTabSz="990478">
                  <a:defRPr/>
                </a:pPr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11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20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ja-JP" sz="1300" dirty="0"/>
              <a:t>K=16</a:t>
            </a:r>
            <a:r>
              <a:rPr lang="ja-JP" altLang="en-US" sz="1300" dirty="0"/>
              <a:t>だと位相は、 </a:t>
            </a:r>
            <a:r>
              <a:rPr lang="en-US" altLang="ja-JP" sz="1300" dirty="0"/>
              <a:t>2πy16/32 = πy </a:t>
            </a:r>
          </a:p>
          <a:p>
            <a:pPr defTabSz="990478">
              <a:defRPr/>
            </a:pPr>
            <a:r>
              <a:rPr lang="en-US" altLang="ja-JP" sz="1300" dirty="0"/>
              <a:t>Sin(πx) </a:t>
            </a:r>
            <a:r>
              <a:rPr lang="ja-JP" altLang="en-US" sz="1300" dirty="0"/>
              <a:t>は、</a:t>
            </a:r>
            <a:r>
              <a:rPr lang="en-US" altLang="ja-JP" sz="1300" dirty="0"/>
              <a:t>x</a:t>
            </a:r>
            <a:r>
              <a:rPr lang="ja-JP" altLang="en-US" sz="1300" dirty="0"/>
              <a:t>が</a:t>
            </a:r>
            <a:r>
              <a:rPr lang="en-US" altLang="ja-JP" sz="1300" dirty="0"/>
              <a:t>0,1,2,3,4,5…31</a:t>
            </a:r>
            <a:r>
              <a:rPr lang="ja-JP" altLang="en-US" sz="1300" dirty="0"/>
              <a:t>と動くとき、</a:t>
            </a:r>
            <a:r>
              <a:rPr lang="en-US" altLang="ja-JP" sz="1300" dirty="0"/>
              <a:t>16</a:t>
            </a:r>
            <a:r>
              <a:rPr lang="ja-JP" altLang="en-US" sz="1300" dirty="0"/>
              <a:t>回回転する、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ただ、毎回 </a:t>
            </a:r>
            <a:r>
              <a:rPr lang="en-US" altLang="ja-JP" sz="1300" dirty="0"/>
              <a:t>sin xπ = 0</a:t>
            </a:r>
            <a:r>
              <a:rPr lang="ja-JP" altLang="en-US" sz="1300" dirty="0"/>
              <a:t>になるので波がちょうど見えなくなる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でも</a:t>
            </a:r>
            <a:r>
              <a:rPr lang="en-US" altLang="ja-JP" sz="1300" dirty="0"/>
              <a:t>y = 1</a:t>
            </a:r>
            <a:r>
              <a:rPr lang="ja-JP" altLang="en-US" sz="1300" dirty="0"/>
              <a:t>などと</a:t>
            </a:r>
            <a:r>
              <a:rPr lang="en-US" altLang="ja-JP" sz="1300" dirty="0"/>
              <a:t>y</a:t>
            </a:r>
            <a:r>
              <a:rPr lang="ja-JP" altLang="en-US" sz="1300" dirty="0"/>
              <a:t>方向に少しでも波ができるとこの高周波が見える．</a:t>
            </a:r>
            <a:endParaRPr lang="en-US" altLang="ja-JP" sz="1300" dirty="0"/>
          </a:p>
          <a:p>
            <a:pPr defTabSz="990478">
              <a:defRPr/>
            </a:pP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00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324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ja-JP" altLang="en-US" sz="1300" dirty="0"/>
              <a:t>変換結果は周期を持つ数列なのでこのような移動ができる</a:t>
            </a: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9268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図は</a:t>
            </a:r>
            <a:r>
              <a:rPr kumimoji="1" lang="en-US" altLang="ja-JP" dirty="0"/>
              <a:t>log(</a:t>
            </a:r>
            <a:r>
              <a:rPr kumimoji="1" lang="ja-JP" altLang="en-US" dirty="0"/>
              <a:t>パワースペクトル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の図なので原点が縦軸原点はー∞。</a:t>
            </a:r>
            <a:endParaRPr kumimoji="1" lang="en-US" altLang="ja-JP" dirty="0"/>
          </a:p>
          <a:p>
            <a:r>
              <a:rPr kumimoji="1" lang="ja-JP" altLang="en-US" dirty="0"/>
              <a:t>分かりやすさ優先でそのまま利用する？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434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75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16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AudioRecorderV2</a:t>
            </a:r>
            <a:r>
              <a:rPr kumimoji="1" lang="ja-JP" altLang="en-US" dirty="0"/>
              <a:t>を</a:t>
            </a:r>
            <a:r>
              <a:rPr kumimoji="1" lang="en-US" altLang="ja-JP" dirty="0" err="1"/>
              <a:t>fire</a:t>
            </a:r>
            <a:r>
              <a:rPr kumimoji="1" lang="en-US" altLang="ja-JP" baseline="0" dirty="0" err="1"/>
              <a:t>fox</a:t>
            </a:r>
            <a:r>
              <a:rPr kumimoji="1" lang="ja-JP" altLang="en-US" baseline="0" dirty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74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79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この図は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ja-JP" altLang="en-US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</m:e>
                    </m:func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𝑥𝑢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𝑊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𝑦𝑣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𝐻</m:t>
                            </m:r>
                          </m:den>
                        </m:f>
                      </m:e>
                    </m:d>
                    <m:r>
                      <a:rPr lang="ja-JP" altLang="en-US" sz="1300" i="1">
                        <a:latin typeface="Cambria Math" panose="02040503050406030204" pitchFamily="18" charset="0"/>
                      </a:rPr>
                      <m:t>　</m:t>
                    </m:r>
                  </m:oMath>
                </a14:m>
                <a:r>
                  <a:rPr kumimoji="1" lang="en-US" altLang="ja-JP" dirty="0"/>
                  <a:t>W=H=32</a:t>
                </a:r>
                <a:r>
                  <a:rPr kumimoji="1" lang="ja-JP" altLang="en-US" dirty="0"/>
                  <a:t>のときの</a:t>
                </a:r>
                <a:r>
                  <a:rPr kumimoji="1" lang="ja-JP" altLang="en-US" baseline="0" dirty="0"/>
                  <a:t> </a:t>
                </a:r>
                <a:r>
                  <a:rPr kumimoji="1" lang="en-US" altLang="ja-JP" baseline="0" dirty="0"/>
                  <a:t>u=v= 0,1,2,16</a:t>
                </a:r>
                <a:r>
                  <a:rPr kumimoji="1" lang="ja-JP" altLang="en-US" baseline="0" dirty="0"/>
                  <a:t>と動かしたもの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200" b="0" i="0" smtClean="0">
                    <a:latin typeface="Cambria Math" panose="02040503050406030204" pitchFamily="18" charset="0"/>
                  </a:rPr>
                  <a:t>⁡</a:t>
                </a:r>
                <a:r>
                  <a:rPr lang="en-US" altLang="ja-JP" sz="1200" i="0">
                    <a:latin typeface="Cambria Math"/>
                  </a:rPr>
                  <a:t>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𝑥𝑢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𝑊+𝑦𝑣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𝐻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i="0" smtClean="0">
                    <a:latin typeface="Cambria Math" panose="02040503050406030204" pitchFamily="18" charset="0"/>
                  </a:rPr>
                  <a:t>　</a:t>
                </a:r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42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講義中に各種ノイズの聞き比べをやったところ、本当に反応が薄かった</a:t>
            </a:r>
            <a:r>
              <a:rPr kumimoji="1" lang="ja-JP" altLang="en-US" dirty="0" err="1"/>
              <a:t>。。。</a:t>
            </a:r>
            <a:endParaRPr kumimoji="1" lang="en-US" altLang="ja-JP" dirty="0"/>
          </a:p>
          <a:p>
            <a:r>
              <a:rPr kumimoji="1" lang="ja-JP" altLang="en-US" dirty="0"/>
              <a:t>（もう一回だけやってみておなじ感じなら削除していいかも</a:t>
            </a:r>
            <a:r>
              <a:rPr kumimoji="1" lang="ja-JP" altLang="en-US" dirty="0" err="1"/>
              <a:t>、、、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459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図は</a:t>
            </a:r>
            <a:r>
              <a:rPr kumimoji="1" lang="en-US" altLang="ja-JP" dirty="0"/>
              <a:t>log(</a:t>
            </a:r>
            <a:r>
              <a:rPr kumimoji="1" lang="ja-JP" altLang="en-US" dirty="0"/>
              <a:t>パワースペクトル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の図なので原点が縦軸原点はー∞。</a:t>
            </a:r>
            <a:endParaRPr kumimoji="1" lang="en-US" altLang="ja-JP" dirty="0"/>
          </a:p>
          <a:p>
            <a:r>
              <a:rPr kumimoji="1" lang="ja-JP" altLang="en-US" dirty="0"/>
              <a:t>分かりやすさ優先でそのまま利用する？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99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AudioRecorderV2</a:t>
            </a:r>
            <a:r>
              <a:rPr kumimoji="1" lang="ja-JP" altLang="en-US" dirty="0"/>
              <a:t>を</a:t>
            </a:r>
            <a:r>
              <a:rPr kumimoji="1" lang="en-US" altLang="ja-JP" dirty="0" err="1"/>
              <a:t>fire</a:t>
            </a:r>
            <a:r>
              <a:rPr kumimoji="1" lang="en-US" altLang="ja-JP" baseline="0" dirty="0" err="1"/>
              <a:t>fox</a:t>
            </a:r>
            <a:r>
              <a:rPr kumimoji="1" lang="ja-JP" altLang="en-US" baseline="0" dirty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2021/9/23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2021/9/23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0.png"/><Relationship Id="rId7" Type="http://schemas.openxmlformats.org/officeDocument/2006/relationships/image" Target="../media/image3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67.pn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0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71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461.png"/><Relationship Id="rId3" Type="http://schemas.openxmlformats.org/officeDocument/2006/relationships/image" Target="../media/image74.png"/><Relationship Id="rId21" Type="http://schemas.openxmlformats.org/officeDocument/2006/relationships/image" Target="../media/image49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451.png"/><Relationship Id="rId25" Type="http://schemas.openxmlformats.org/officeDocument/2006/relationships/image" Target="../media/image531.png"/><Relationship Id="rId2" Type="http://schemas.openxmlformats.org/officeDocument/2006/relationships/image" Target="../media/image73.png"/><Relationship Id="rId16" Type="http://schemas.openxmlformats.org/officeDocument/2006/relationships/image" Target="../media/image440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522.png"/><Relationship Id="rId5" Type="http://schemas.openxmlformats.org/officeDocument/2006/relationships/image" Target="../media/image76.png"/><Relationship Id="rId15" Type="http://schemas.openxmlformats.org/officeDocument/2006/relationships/image" Target="../media/image431.png"/><Relationship Id="rId23" Type="http://schemas.openxmlformats.org/officeDocument/2006/relationships/image" Target="../media/image512.png"/><Relationship Id="rId10" Type="http://schemas.openxmlformats.org/officeDocument/2006/relationships/image" Target="../media/image81.png"/><Relationship Id="rId19" Type="http://schemas.openxmlformats.org/officeDocument/2006/relationships/image" Target="../media/image47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421.png"/><Relationship Id="rId22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690.png"/><Relationship Id="rId3" Type="http://schemas.openxmlformats.org/officeDocument/2006/relationships/image" Target="../media/image85.png"/><Relationship Id="rId21" Type="http://schemas.openxmlformats.org/officeDocument/2006/relationships/image" Target="../media/image720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680.png"/><Relationship Id="rId25" Type="http://schemas.openxmlformats.org/officeDocument/2006/relationships/image" Target="../media/image760.png"/><Relationship Id="rId2" Type="http://schemas.openxmlformats.org/officeDocument/2006/relationships/image" Target="../media/image73.png"/><Relationship Id="rId16" Type="http://schemas.openxmlformats.org/officeDocument/2006/relationships/image" Target="../media/image670.png"/><Relationship Id="rId20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750.png"/><Relationship Id="rId5" Type="http://schemas.openxmlformats.org/officeDocument/2006/relationships/image" Target="../media/image87.png"/><Relationship Id="rId15" Type="http://schemas.openxmlformats.org/officeDocument/2006/relationships/image" Target="../media/image660.png"/><Relationship Id="rId23" Type="http://schemas.openxmlformats.org/officeDocument/2006/relationships/image" Target="../media/image740.png"/><Relationship Id="rId10" Type="http://schemas.openxmlformats.org/officeDocument/2006/relationships/image" Target="../media/image92.png"/><Relationship Id="rId19" Type="http://schemas.openxmlformats.org/officeDocument/2006/relationships/image" Target="../media/image700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650.png"/><Relationship Id="rId22" Type="http://schemas.openxmlformats.org/officeDocument/2006/relationships/image" Target="../media/image7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image" Target="../media/image97.png"/><Relationship Id="rId16" Type="http://schemas.openxmlformats.org/officeDocument/2006/relationships/image" Target="../media/image110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4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30.png"/><Relationship Id="rId5" Type="http://schemas.openxmlformats.org/officeDocument/2006/relationships/image" Target="../media/image122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30.png"/><Relationship Id="rId4" Type="http://schemas.openxmlformats.org/officeDocument/2006/relationships/image" Target="../media/image1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1790.png"/><Relationship Id="rId7" Type="http://schemas.openxmlformats.org/officeDocument/2006/relationships/image" Target="../media/image1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0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image" Target="../media/image167.png"/><Relationship Id="rId26" Type="http://schemas.openxmlformats.org/officeDocument/2006/relationships/image" Target="../media/image21.png"/><Relationship Id="rId39" Type="http://schemas.openxmlformats.org/officeDocument/2006/relationships/image" Target="../media/image195.png"/><Relationship Id="rId21" Type="http://schemas.openxmlformats.org/officeDocument/2006/relationships/image" Target="../media/image18.png"/><Relationship Id="rId34" Type="http://schemas.openxmlformats.org/officeDocument/2006/relationships/image" Target="../media/image190.png"/><Relationship Id="rId42" Type="http://schemas.openxmlformats.org/officeDocument/2006/relationships/image" Target="../media/image212.png"/><Relationship Id="rId47" Type="http://schemas.openxmlformats.org/officeDocument/2006/relationships/image" Target="../media/image217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3.png"/><Relationship Id="rId24" Type="http://schemas.openxmlformats.org/officeDocument/2006/relationships/image" Target="../media/image170.png"/><Relationship Id="rId32" Type="http://schemas.openxmlformats.org/officeDocument/2006/relationships/image" Target="../media/image184.png"/><Relationship Id="rId37" Type="http://schemas.openxmlformats.org/officeDocument/2006/relationships/image" Target="../media/image193.png"/><Relationship Id="rId40" Type="http://schemas.openxmlformats.org/officeDocument/2006/relationships/image" Target="../media/image196.png"/><Relationship Id="rId45" Type="http://schemas.openxmlformats.org/officeDocument/2006/relationships/image" Target="../media/image215.png"/><Relationship Id="rId5" Type="http://schemas.openxmlformats.org/officeDocument/2006/relationships/image" Target="../media/image186.png"/><Relationship Id="rId15" Type="http://schemas.openxmlformats.org/officeDocument/2006/relationships/image" Target="../media/image16.png"/><Relationship Id="rId23" Type="http://schemas.openxmlformats.org/officeDocument/2006/relationships/image" Target="../media/image169.png"/><Relationship Id="rId28" Type="http://schemas.openxmlformats.org/officeDocument/2006/relationships/image" Target="../media/image172.png"/><Relationship Id="rId36" Type="http://schemas.openxmlformats.org/officeDocument/2006/relationships/image" Target="../media/image192.png"/><Relationship Id="rId10" Type="http://schemas.openxmlformats.org/officeDocument/2006/relationships/image" Target="../media/image12.png"/><Relationship Id="rId19" Type="http://schemas.openxmlformats.org/officeDocument/2006/relationships/image" Target="../media/image168.png"/><Relationship Id="rId31" Type="http://schemas.openxmlformats.org/officeDocument/2006/relationships/image" Target="../media/image175.png"/><Relationship Id="rId44" Type="http://schemas.openxmlformats.org/officeDocument/2006/relationships/image" Target="../media/image214.png"/><Relationship Id="rId4" Type="http://schemas.openxmlformats.org/officeDocument/2006/relationships/image" Target="../media/image155.jpe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9.png"/><Relationship Id="rId27" Type="http://schemas.openxmlformats.org/officeDocument/2006/relationships/image" Target="../media/image20.png"/><Relationship Id="rId30" Type="http://schemas.openxmlformats.org/officeDocument/2006/relationships/image" Target="../media/image174.png"/><Relationship Id="rId35" Type="http://schemas.openxmlformats.org/officeDocument/2006/relationships/image" Target="../media/image191.png"/><Relationship Id="rId43" Type="http://schemas.openxmlformats.org/officeDocument/2006/relationships/image" Target="../media/image213.png"/><Relationship Id="rId48" Type="http://schemas.openxmlformats.org/officeDocument/2006/relationships/image" Target="../media/image218.png"/><Relationship Id="rId8" Type="http://schemas.openxmlformats.org/officeDocument/2006/relationships/image" Target="../media/image185.png"/><Relationship Id="rId3" Type="http://schemas.openxmlformats.org/officeDocument/2006/relationships/image" Target="../media/image163.png"/><Relationship Id="rId12" Type="http://schemas.openxmlformats.org/officeDocument/2006/relationships/image" Target="../media/image164.png"/><Relationship Id="rId17" Type="http://schemas.openxmlformats.org/officeDocument/2006/relationships/image" Target="../media/image166.png"/><Relationship Id="rId25" Type="http://schemas.openxmlformats.org/officeDocument/2006/relationships/image" Target="../media/image171.png"/><Relationship Id="rId33" Type="http://schemas.openxmlformats.org/officeDocument/2006/relationships/image" Target="../media/image189.png"/><Relationship Id="rId38" Type="http://schemas.openxmlformats.org/officeDocument/2006/relationships/image" Target="../media/image194.png"/><Relationship Id="rId46" Type="http://schemas.openxmlformats.org/officeDocument/2006/relationships/image" Target="../media/image216.png"/><Relationship Id="rId20" Type="http://schemas.openxmlformats.org/officeDocument/2006/relationships/image" Target="../media/image15.png"/><Relationship Id="rId41" Type="http://schemas.openxmlformats.org/officeDocument/2006/relationships/image" Target="../media/image1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jpeg"/><Relationship Id="rId4" Type="http://schemas.openxmlformats.org/officeDocument/2006/relationships/image" Target="../media/image10.png"/><Relationship Id="rId9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331930"/>
            <a:ext cx="1147321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入力信号（音）</a:t>
            </a: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周波数係数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高周波成分を完全にゼロに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出力信号</a:t>
            </a: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761305" y="295271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0049362" y="0"/>
            <a:ext cx="2401619" cy="46166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FourieSound.py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615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718789" y="1340837"/>
            <a:ext cx="772519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イコライザ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周波数ごとにボリュームを調整する音質調整器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1.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音源をフーリエ変換し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2.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周波数ごとにフィルタを掛け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3.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9" y="3666276"/>
            <a:ext cx="5334518" cy="280023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303768" y="6488668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Itunes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のイコライザ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874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173089" y="320344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 rot="5400000">
            <a:off x="1731600" y="37289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535582" y="357546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4" name="右矢印 13"/>
          <p:cNvSpPr/>
          <p:nvPr/>
        </p:nvSpPr>
        <p:spPr>
          <a:xfrm>
            <a:off x="3931501" y="5503034"/>
            <a:ext cx="3917099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5052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t="34029" r="28094" b="33642"/>
          <a:stretch/>
        </p:blipFill>
        <p:spPr>
          <a:xfrm>
            <a:off x="6117104" y="4053275"/>
            <a:ext cx="1637733" cy="119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540048" y="429879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右矢印 25"/>
          <p:cNvSpPr/>
          <p:nvPr/>
        </p:nvSpPr>
        <p:spPr>
          <a:xfrm rot="16200000">
            <a:off x="82706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 rot="5400000">
            <a:off x="8577768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9796871" y="6044880"/>
            <a:ext cx="2230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説明のため</a:t>
            </a:r>
            <a:r>
              <a:rPr lang="en-US" altLang="ja-JP" sz="12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Lowpass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</a:t>
            </a:r>
            <a:endParaRPr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半径を大きく可視化</a:t>
            </a:r>
            <a:endParaRPr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本当はもっと小さい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6381972" y="37317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99195DA-514E-46A2-87B6-1BBB0F840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7" y="1286145"/>
            <a:ext cx="2219292" cy="16586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56C040C-A39C-498A-8A3A-2E91ADD4B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24" y="4910538"/>
            <a:ext cx="2237255" cy="1637822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27B5AA8-11E9-474C-92B8-57DB5FCE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53" y="4053274"/>
            <a:ext cx="1637733" cy="119893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681F18AC-9ED3-466D-A404-FF1EF9DE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43" y="4910538"/>
            <a:ext cx="2237255" cy="163782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4029" r="27790" b="33642"/>
          <a:stretch/>
        </p:blipFill>
        <p:spPr>
          <a:xfrm>
            <a:off x="8004270" y="4914683"/>
            <a:ext cx="2230028" cy="1624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5FB6FA9-B425-4289-8DC0-65DECDD68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4" y="1281731"/>
            <a:ext cx="2219293" cy="16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8707730" y="19018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89998" y="1423989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2866626" y="3252789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2761757" y="5094289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44" name="右矢印 43"/>
          <p:cNvSpPr/>
          <p:nvPr/>
        </p:nvSpPr>
        <p:spPr>
          <a:xfrm>
            <a:off x="8707730" y="3629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右矢印 44"/>
          <p:cNvSpPr/>
          <p:nvPr/>
        </p:nvSpPr>
        <p:spPr>
          <a:xfrm>
            <a:off x="8707730" y="5407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01629" y="319745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3389" y="55910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4810670" y="627322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10015714" y="632765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50" name="正方形/長方形 49"/>
          <p:cNvSpPr/>
          <p:nvPr/>
        </p:nvSpPr>
        <p:spPr>
          <a:xfrm>
            <a:off x="6629417" y="6273225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542305" y="4937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8542305" y="31091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3" name="正方形/長方形 52"/>
          <p:cNvSpPr/>
          <p:nvPr/>
        </p:nvSpPr>
        <p:spPr>
          <a:xfrm>
            <a:off x="8542305" y="1381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6B72FC7-F692-4274-B419-173A4EC0F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7" y="1482843"/>
            <a:ext cx="2219292" cy="16586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8A412ED-056A-46B9-9EC0-6DBA4EB5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6" y="3953227"/>
            <a:ext cx="2237255" cy="1637822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FD84D6EA-2034-4946-83C7-2900AD9BF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1255431"/>
            <a:ext cx="1939251" cy="1419663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B44411A2-9A45-4DEE-8870-FCA2EE9C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3066270"/>
            <a:ext cx="1939251" cy="1419663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FA37E0EC-840E-4106-8ED4-FF5F8A8E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4843987"/>
            <a:ext cx="1939251" cy="1419663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AF4F3F13-E82E-497F-B9F3-4C664423FD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6460880" y="4843987"/>
            <a:ext cx="1958030" cy="1410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67750689-16EE-4889-ACC3-9024D0A6FF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6470270" y="3066270"/>
            <a:ext cx="1939251" cy="1410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1DCDA15A-C875-419E-8B00-FF0178F25D6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6470270" y="1255431"/>
            <a:ext cx="1939251" cy="14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A175189E-D0CF-48E6-971E-4564259AED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4436949" y="4843987"/>
            <a:ext cx="1958030" cy="14106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9EFB5928-9BEF-4829-ACC5-E577F5BB71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4446339" y="3066270"/>
            <a:ext cx="1939251" cy="1410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A3FD337B-522C-4448-A8D8-EAFE3C8CCF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4446339" y="1255431"/>
            <a:ext cx="1939251" cy="14196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B8B957-1F62-4084-BFCD-A2EB9B0D4D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1245856"/>
            <a:ext cx="1911966" cy="14289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89B814-65F2-45A7-8C2D-C2365363E1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3048008"/>
            <a:ext cx="1911966" cy="1428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BCFFBBE-CA59-4341-BFD1-A5173E6C4A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4830216"/>
            <a:ext cx="1911966" cy="14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4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56055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まとめ：音・画像のフーリエ変換の概要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08823"/>
            <a:ext cx="11473211" cy="1756892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フーリエ変換は，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時間・空間に関する信号を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に関する信号に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変換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逆フーリエ変換も定義される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フーリエ変換を利用し周波数空間でフィルタ処理すると，周波数に特化した信号処理が可能</a:t>
            </a:r>
            <a:endParaRPr kumimoji="1"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3605479"/>
            <a:ext cx="4455886" cy="325252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D9F3C2D-808E-4DDC-AE6F-3DDA7E69D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81" y="3732524"/>
            <a:ext cx="4959333" cy="29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1719" y="855622"/>
            <a:ext cx="11473211" cy="733270"/>
          </a:xfrm>
        </p:spPr>
        <p:txBody>
          <a:bodyPr/>
          <a:lstStyle/>
          <a:p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フーリエ級数（の簡単な解説）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1719" y="1678504"/>
            <a:ext cx="8896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注意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本講義では，フーリエ変換の意味的な理解と画像処理応用に重点を置きます．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証明と導出の詳細は，信号処理の講義をとるか「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金谷健一</a:t>
            </a:r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これなら分かる応用数学教室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」を参照してください．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66775" y="2423458"/>
            <a:ext cx="45076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n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0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m</a:t>
            </a:r>
            <a:r>
              <a:rPr lang="ja-JP" altLang="en-US" sz="2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を非負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整数として以下を計算せよ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52525" y="2890837"/>
                <a:ext cx="3182474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2890837"/>
                <a:ext cx="3182474" cy="741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152525" y="3970337"/>
                <a:ext cx="3145605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3970337"/>
                <a:ext cx="3145605" cy="741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152525" y="4935537"/>
                <a:ext cx="3219343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4935537"/>
                <a:ext cx="3219343" cy="741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9721" y="7245857"/>
            <a:ext cx="9144000" cy="685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9721" y="4572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756243" y="148631"/>
                <a:ext cx="3066096" cy="160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練習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三角関数を合成せよ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3" y="148631"/>
                <a:ext cx="3066096" cy="1608004"/>
              </a:xfrm>
              <a:prstGeom prst="rect">
                <a:avLst/>
              </a:prstGeom>
              <a:blipFill>
                <a:blip r:embed="rId10"/>
                <a:stretch>
                  <a:fillRect l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0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t="20188" r="10283" b="15962"/>
          <a:stretch/>
        </p:blipFill>
        <p:spPr>
          <a:xfrm>
            <a:off x="1226456" y="2422072"/>
            <a:ext cx="4140200" cy="25908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7" t="14867" r="10687" b="17527"/>
          <a:stretch/>
        </p:blipFill>
        <p:spPr>
          <a:xfrm>
            <a:off x="6743700" y="2249714"/>
            <a:ext cx="4083957" cy="2743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6724" y="6213199"/>
            <a:ext cx="11473211" cy="44634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まあこれはいいですよね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  <a:blipFill>
                <a:blip r:embed="rId4"/>
                <a:stretch>
                  <a:fillRect b="-27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  <a:blipFill>
                <a:blip r:embed="rId5"/>
                <a:stretch>
                  <a:fillRect b="-27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コンテンツ プレースホルダー 2"/>
              <p:cNvSpPr txBox="1">
                <a:spLocks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コンテンツ プレースホルダー 2"/>
              <p:cNvSpPr txBox="1">
                <a:spLocks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73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6" t="20970" r="10683" b="20501"/>
          <a:stretch/>
        </p:blipFill>
        <p:spPr>
          <a:xfrm>
            <a:off x="1638301" y="2586373"/>
            <a:ext cx="3335076" cy="1918952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20712" r="10094" b="21071"/>
          <a:stretch/>
        </p:blipFill>
        <p:spPr>
          <a:xfrm>
            <a:off x="7061200" y="2590800"/>
            <a:ext cx="3427120" cy="1943428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T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を周期，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を基本</a:t>
                </a:r>
                <a:r>
                  <a:rPr kumimoji="1"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(</a:t>
                </a:r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角</a:t>
                </a:r>
                <a:r>
                  <a:rPr kumimoji="1"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)</a:t>
                </a:r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周波数と呼びます</a:t>
                </a:r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[-</a:t>
                </a:r>
                <a:r>
                  <a:rPr lang="en-US" altLang="ja-JP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T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/2,T/2]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でひと周期の波を取得できました</a:t>
                </a:r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  <a:blipFill>
                <a:blip r:embed="rId4"/>
                <a:stretch>
                  <a:fillRect l="-1207" t="-78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3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41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画像・音に関するフーリエ変換の基本的な効果を説明できる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フーリエ級数の概要を説明できる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周波数フィルタ処理の計算法と効果を説明できる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060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20592" r="10470" b="21269"/>
          <a:stretch/>
        </p:blipFill>
        <p:spPr>
          <a:xfrm>
            <a:off x="7067550" y="2597993"/>
            <a:ext cx="3409950" cy="1935908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t="21545" r="10108" b="21201"/>
          <a:stretch/>
        </p:blipFill>
        <p:spPr>
          <a:xfrm>
            <a:off x="1666874" y="2600325"/>
            <a:ext cx="3295651" cy="1847850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三角関数の引数を２倍すると，周波数が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倍に、周期が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1/2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倍になります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50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20596" r="10239" b="20727"/>
          <a:stretch/>
        </p:blipFill>
        <p:spPr>
          <a:xfrm>
            <a:off x="7096125" y="2628899"/>
            <a:ext cx="3362325" cy="1924051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8976" r="10332" b="17771"/>
          <a:stretch/>
        </p:blipFill>
        <p:spPr>
          <a:xfrm>
            <a:off x="1657350" y="2581274"/>
            <a:ext cx="3248025" cy="2000251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1847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三角関数の引数を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倍すると，周波数が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倍に、周期が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1/3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倍になります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6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581151"/>
            <a:ext cx="1971675" cy="757238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660650"/>
            <a:ext cx="1978025" cy="714375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690938"/>
            <a:ext cx="1976437" cy="742950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4791075"/>
            <a:ext cx="1971675" cy="70485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5805488"/>
            <a:ext cx="1981200" cy="766762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479425"/>
            <a:ext cx="1984376" cy="5334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539875"/>
            <a:ext cx="1965326" cy="746125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676524"/>
            <a:ext cx="1971675" cy="68342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3752851"/>
            <a:ext cx="1976438" cy="652464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4814887"/>
            <a:ext cx="1974056" cy="664369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5848350"/>
            <a:ext cx="1966914" cy="714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2"/>
            <a:ext cx="301818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/>
              <a:t>こんな感じで基本周波数の整数倍の波を考える</a:t>
            </a:r>
          </a:p>
        </p:txBody>
      </p:sp>
    </p:spTree>
    <p:extLst>
      <p:ext uri="{BB962C8B-B14F-4D97-AF65-F5344CB8AC3E}">
        <p14:creationId xmlns:p14="http://schemas.microsoft.com/office/powerpoint/2010/main" val="42923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838325"/>
            <a:ext cx="1971675" cy="242890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952751"/>
            <a:ext cx="1978025" cy="130174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933825"/>
            <a:ext cx="1976437" cy="257176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5048250"/>
            <a:ext cx="1971675" cy="19050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6067425"/>
            <a:ext cx="1981200" cy="24288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752475"/>
            <a:ext cx="1984376" cy="26035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804989"/>
            <a:ext cx="1965326" cy="215898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771775"/>
            <a:ext cx="1971675" cy="492918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4019550"/>
            <a:ext cx="1976438" cy="11906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5095876"/>
            <a:ext cx="1974056" cy="102392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6143625"/>
            <a:ext cx="1966914" cy="123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1"/>
            <a:ext cx="3018182" cy="3424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/>
              <a:t>こんな感じで基本周波数の整数倍の波を考える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それぞれを定数倍する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（今回はランダムに）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で、それを全部足し合わせてみる</a:t>
            </a:r>
          </a:p>
        </p:txBody>
      </p:sp>
    </p:spTree>
    <p:extLst>
      <p:ext uri="{BB962C8B-B14F-4D97-AF65-F5344CB8AC3E}">
        <p14:creationId xmlns:p14="http://schemas.microsoft.com/office/powerpoint/2010/main" val="85864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.0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400" dirty="0"/>
                  <a:t> </a:t>
                </a:r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  <a:blipFill rotWithShape="0">
                <a:blip r:embed="rId2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2" y="1450974"/>
            <a:ext cx="5600708" cy="420053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2" y="1450974"/>
            <a:ext cx="5600708" cy="4200531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5816600" y="2933700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和</a:t>
            </a:r>
          </a:p>
        </p:txBody>
      </p:sp>
    </p:spTree>
    <p:extLst>
      <p:ext uri="{BB962C8B-B14F-4D97-AF65-F5344CB8AC3E}">
        <p14:creationId xmlns:p14="http://schemas.microsoft.com/office/powerpoint/2010/main" val="37865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0193" y="43152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フーリエ級数のとても簡単な説明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1106805" y="2998095"/>
            <a:ext cx="4290060" cy="3136900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6181725" y="3861694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コンテンツ プレースホルダー 2"/>
              <p:cNvSpPr txBox="1">
                <a:spLocks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6805" y="854802"/>
                <a:ext cx="9463415" cy="182099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[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-T/2,T/2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]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の周期関数 </a:t>
                </a:r>
                <a:r>
                  <a:rPr lang="en-US" altLang="ja-JP" sz="2400" i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f </a:t>
                </a:r>
                <a:r>
                  <a: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，周波数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(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k</a:t>
                </a:r>
                <a:r>
                  <a:rPr lang="ja-JP" altLang="en-US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＝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0,1,2,…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)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の三角関数の重ね合わせで表現できる （</a:t>
                </a:r>
                <a:r>
                  <a:rPr lang="ja-JP" altLang="en-US" sz="1800" b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証明など詳細は信号処理の講義へ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周期関数を受け取ると，この周期関数から重ね合わせに必要な各関数の係数を推定できる（</a:t>
                </a:r>
                <a:r>
                  <a:rPr lang="ja-JP" altLang="en-US" sz="1800" b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どうやって？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kumimoji="1"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805" y="854802"/>
                <a:ext cx="9463415" cy="1820996"/>
              </a:xfrm>
              <a:blipFill>
                <a:blip r:embed="rId15"/>
                <a:stretch>
                  <a:fillRect l="-1031" t="-3344" r="-838" b="-13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504681" y="2898004"/>
            <a:ext cx="5191269" cy="3402090"/>
            <a:chOff x="-4419743" y="2998710"/>
            <a:chExt cx="4062519" cy="2732926"/>
          </a:xfrm>
        </p:grpSpPr>
        <p:cxnSp>
          <p:nvCxnSpPr>
            <p:cNvPr id="20" name="直線矢印コネクタ 19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  <a:blipFill>
                <a:blip r:embed="rId1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  <a:blipFill>
                <a:blip r:embed="rId17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  <a:blipFill>
                <a:blip r:embed="rId19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この元信号の中には，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の成分が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0.7</a:t>
                </a:r>
                <a:r>
                  <a:rPr lang="ja-JP" altLang="en-US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だけ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含まれている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というのが分かる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  <a:blipFill>
                <a:blip r:embed="rId20"/>
                <a:stretch>
                  <a:fillRect l="-971" t="-4717" b="-141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1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フーリエ級数のとても簡単な説明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合成後の周期関数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を受け取ると，この合成後の波から合成前の各関数の係数を推定する </a:t>
                </a:r>
                <a:r>
                  <a:rPr lang="ja-JP" altLang="en-US" sz="2400" b="1" dirty="0">
                    <a:solidFill>
                      <a:srgbClr val="FF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←どうやって？？</a:t>
                </a:r>
                <a:endParaRPr lang="en-US" altLang="ja-JP" sz="24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の係数を知りたい場合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に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を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掛けた関数を作る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　　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2) </a:t>
                </a: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係数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もかける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3) </a:t>
                </a: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これを周期分だけ積分すると係数が得られる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000" i="1" dirty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kumimoji="1"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  <a:blipFill>
                <a:blip r:embed="rId2"/>
                <a:stretch>
                  <a:fillRect l="-941" t="-8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7371080" y="2921001"/>
            <a:ext cx="4290060" cy="313690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6768956" y="2820910"/>
            <a:ext cx="5191269" cy="3402090"/>
            <a:chOff x="-4419743" y="2998710"/>
            <a:chExt cx="4062519" cy="2732926"/>
          </a:xfrm>
        </p:grpSpPr>
        <p:cxnSp>
          <p:nvCxnSpPr>
            <p:cNvPr id="6" name="直線矢印コネクタ 5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  <a:blipFill>
                <a:blip r:embed="rId4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  <a:blipFill>
                <a:blip r:embed="rId5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6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  <a:blipFill>
                <a:blip r:embed="rId3"/>
                <a:stretch>
                  <a:fillRect l="-18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blipFill>
                <a:blip r:embed="rId4"/>
                <a:stretch>
                  <a:fillRect b="-1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フリーフォーム 21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5664889" y="5586608"/>
            <a:ext cx="6265521" cy="165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天下り的な説明で済みません．ここではそういう事実があると知っておいてください．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詳細な導出と証明は，信号処理の講義，または，</a:t>
            </a: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『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これなら分かる応用数学教室（金谷健一著）</a:t>
            </a: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』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を参照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ja-JP" altLang="en-US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81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blipFill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基本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周波数</m:t>
                    </m:r>
                  </m:oMath>
                </a14:m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  <a:blipFill>
                <a:blip r:embed="rId7"/>
                <a:stretch>
                  <a:fillRect l="-3636" t="-2551" r="-1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732405" cy="1294935"/>
            <a:chOff x="6110268" y="2907040"/>
            <a:chExt cx="5732405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6807905" y="3277147"/>
              <a:ext cx="4666546" cy="1580925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/>
          <p:cNvGrpSpPr/>
          <p:nvPr/>
        </p:nvGrpSpPr>
        <p:grpSpPr>
          <a:xfrm>
            <a:off x="7019701" y="2842736"/>
            <a:ext cx="4693181" cy="904160"/>
            <a:chOff x="6724732" y="3024240"/>
            <a:chExt cx="4693181" cy="1037932"/>
          </a:xfrm>
        </p:grpSpPr>
        <p:sp>
          <p:nvSpPr>
            <p:cNvPr id="22" name="フリーフォーム 21"/>
            <p:cNvSpPr/>
            <p:nvPr/>
          </p:nvSpPr>
          <p:spPr>
            <a:xfrm>
              <a:off x="6724732" y="355129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3" name="フリーフォーム 22"/>
            <p:cNvSpPr/>
            <p:nvPr/>
          </p:nvSpPr>
          <p:spPr>
            <a:xfrm rot="10800000">
              <a:off x="9080582" y="302424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454020" y="2656439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020" y="2656439"/>
                <a:ext cx="11103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10010971" y="2413425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71" y="2413425"/>
                <a:ext cx="10799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672970" y="4677993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4677993"/>
                <a:ext cx="11103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86921" y="3920628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3920628"/>
                <a:ext cx="107991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グループ化 48"/>
          <p:cNvGrpSpPr/>
          <p:nvPr/>
        </p:nvGrpSpPr>
        <p:grpSpPr>
          <a:xfrm>
            <a:off x="7033823" y="4111814"/>
            <a:ext cx="4684645" cy="904160"/>
            <a:chOff x="6738854" y="4481081"/>
            <a:chExt cx="4684645" cy="1037932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35" name="フリーフォーム 34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6" name="フリーフォーム 35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40" name="フリーフォーム 3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4" name="フリーフォーム 43"/>
            <p:cNvSpPr/>
            <p:nvPr/>
          </p:nvSpPr>
          <p:spPr>
            <a:xfrm rot="10800000">
              <a:off x="6738854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 rot="10800000">
            <a:off x="7029318" y="4111814"/>
            <a:ext cx="4680411" cy="891970"/>
            <a:chOff x="6734349" y="4481081"/>
            <a:chExt cx="4680411" cy="1023939"/>
          </a:xfrm>
        </p:grpSpPr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6672970" y="6042336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6042336"/>
                <a:ext cx="11103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/>
              <p:cNvSpPr/>
              <p:nvPr/>
            </p:nvSpPr>
            <p:spPr>
              <a:xfrm>
                <a:off x="8086921" y="5284971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7" name="正方形/長方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5284971"/>
                <a:ext cx="107991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/>
          <p:cNvGrpSpPr/>
          <p:nvPr/>
        </p:nvGrpSpPr>
        <p:grpSpPr>
          <a:xfrm>
            <a:off x="8597445" y="5476157"/>
            <a:ext cx="3121023" cy="904160"/>
            <a:chOff x="6724512" y="4481081"/>
            <a:chExt cx="4698987" cy="1037932"/>
          </a:xfrm>
        </p:grpSpPr>
        <p:grpSp>
          <p:nvGrpSpPr>
            <p:cNvPr id="59" name="グループ化 58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62" name="フリーフォーム 61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3" name="フリーフォーム 62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60" name="フリーフォーム 5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1" name="フリーフォーム 60"/>
            <p:cNvSpPr/>
            <p:nvPr/>
          </p:nvSpPr>
          <p:spPr>
            <a:xfrm rot="10800000">
              <a:off x="6724512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64" name="グループ化 63"/>
          <p:cNvGrpSpPr/>
          <p:nvPr/>
        </p:nvGrpSpPr>
        <p:grpSpPr>
          <a:xfrm rot="10800000">
            <a:off x="7814178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67" name="グループ化 66"/>
          <p:cNvGrpSpPr/>
          <p:nvPr/>
        </p:nvGrpSpPr>
        <p:grpSpPr>
          <a:xfrm>
            <a:off x="7031165" y="5476157"/>
            <a:ext cx="1562194" cy="904160"/>
            <a:chOff x="9057130" y="4481081"/>
            <a:chExt cx="2352027" cy="1037932"/>
          </a:xfrm>
        </p:grpSpPr>
        <p:sp>
          <p:nvSpPr>
            <p:cNvPr id="72" name="フリーフォーム 71"/>
            <p:cNvSpPr/>
            <p:nvPr/>
          </p:nvSpPr>
          <p:spPr>
            <a:xfrm rot="10800000">
              <a:off x="9057130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10238451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7043614" y="5476159"/>
            <a:ext cx="4654730" cy="891969"/>
            <a:chOff x="920277" y="4481081"/>
            <a:chExt cx="6998631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3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unc>
                        <m:funcPr>
                          <m:ctrlPr>
                            <a:rPr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altLang="ja-JP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ja-JP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blipFill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sin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と </a:t>
                </a:r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cos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の振幅を変えて足す」とも思えるが、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a</a:t>
                </a:r>
                <a:r>
                  <a:rPr lang="en-US" altLang="ja-JP" sz="1600" i="1" baseline="-250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en-US" altLang="ja-JP" sz="16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 </a:t>
                </a:r>
                <a:r>
                  <a:rPr lang="en-US" altLang="ja-JP" sz="1600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</a:t>
                </a:r>
                <a:r>
                  <a:rPr lang="en-US" altLang="ja-JP" sz="1600" i="1" baseline="-250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で振幅と位相ずれを制御する」とも見てもよい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位相がずれても、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における位置は同じなので、周期性は保たれていることに注意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  <a:blipFill>
                <a:blip r:embed="rId7"/>
                <a:stretch>
                  <a:fillRect l="-437" t="-1554" b="-20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860319" cy="1294935"/>
            <a:chOff x="6110268" y="2907040"/>
            <a:chExt cx="5860319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7304041" y="3277147"/>
              <a:ext cx="4666546" cy="1580926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フリーフォーム 67"/>
            <p:cNvSpPr/>
            <p:nvPr/>
          </p:nvSpPr>
          <p:spPr>
            <a:xfrm rot="10800000">
              <a:off x="6145606" y="4065931"/>
              <a:ext cx="1176781" cy="78878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50"/>
                <a:gd name="connsiteY0" fmla="*/ -1 h 2984499"/>
                <a:gd name="connsiteX1" fmla="*/ 920750 w 2749550"/>
                <a:gd name="connsiteY1" fmla="*/ 1492249 h 2984499"/>
                <a:gd name="connsiteX2" fmla="*/ 1809750 w 2749550"/>
                <a:gd name="connsiteY2" fmla="*/ 2984499 h 2984499"/>
                <a:gd name="connsiteX3" fmla="*/ 2749550 w 2749550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50"/>
                <a:gd name="connsiteX1" fmla="*/ 920750 w 920750"/>
                <a:gd name="connsiteY1" fmla="*/ 1492249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50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グループ化 47"/>
          <p:cNvGrpSpPr/>
          <p:nvPr/>
        </p:nvGrpSpPr>
        <p:grpSpPr>
          <a:xfrm rot="10800000">
            <a:off x="6622918" y="4111814"/>
            <a:ext cx="5303978" cy="891970"/>
            <a:chOff x="6110782" y="4481081"/>
            <a:chExt cx="5303978" cy="1023939"/>
          </a:xfrm>
        </p:grpSpPr>
        <p:sp>
          <p:nvSpPr>
            <p:cNvPr id="70" name="フリーフォーム 69"/>
            <p:cNvSpPr/>
            <p:nvPr/>
          </p:nvSpPr>
          <p:spPr>
            <a:xfrm rot="10800000">
              <a:off x="6110782" y="4991965"/>
              <a:ext cx="592279" cy="510881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48"/>
                <a:gd name="connsiteX1" fmla="*/ 920750 w 920750"/>
                <a:gd name="connsiteY1" fmla="*/ 1492249 h 14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48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グループ化 63"/>
          <p:cNvGrpSpPr/>
          <p:nvPr/>
        </p:nvGrpSpPr>
        <p:grpSpPr>
          <a:xfrm rot="10800000">
            <a:off x="8071353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6514013" y="5476159"/>
            <a:ext cx="5441506" cy="891969"/>
            <a:chOff x="920277" y="4481081"/>
            <a:chExt cx="8181590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1" name="フリーフォーム 70"/>
            <p:cNvSpPr/>
            <p:nvPr/>
          </p:nvSpPr>
          <p:spPr>
            <a:xfrm rot="10800000">
              <a:off x="7937732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4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032418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0140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863767"/>
            <a:ext cx="11473211" cy="9703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時間に関する信号（横軸が時間の関数）を、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088584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1983431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367195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120089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338489" y="28735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61213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0214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入力音声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043849" y="56206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55135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7965657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1" name="左右矢印 30"/>
          <p:cNvSpPr/>
          <p:nvPr/>
        </p:nvSpPr>
        <p:spPr>
          <a:xfrm>
            <a:off x="9352129" y="4922482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2" name="右矢印 31"/>
          <p:cNvSpPr/>
          <p:nvPr/>
        </p:nvSpPr>
        <p:spPr>
          <a:xfrm>
            <a:off x="10674023" y="4923996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4936429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61663" y="0"/>
            <a:ext cx="19303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01326" y="5597606"/>
            <a:ext cx="4089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グラフ横軸は係数番号（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Hz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ではない）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グラフ縦軸は複素数列の実部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 rot="16200000">
            <a:off x="102420" y="364837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音圧</a:t>
            </a:r>
            <a:endParaRPr lang="ja-JP" altLang="en-US" sz="28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875979" y="6349367"/>
            <a:ext cx="8308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※)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両関数とも複素数関数となる（デジタルデータの場合は複素数列）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5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9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はガウス平面における単位円に乗る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  <a:blipFill>
                <a:blip r:embed="rId2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1230181" y="1982541"/>
            <a:ext cx="3447896" cy="3285641"/>
            <a:chOff x="1255363" y="2944678"/>
            <a:chExt cx="2634712" cy="2510725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255363" y="4200040"/>
              <a:ext cx="2634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572719" y="2944678"/>
              <a:ext cx="0" cy="25107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円/楕円 11"/>
          <p:cNvSpPr/>
          <p:nvPr/>
        </p:nvSpPr>
        <p:spPr>
          <a:xfrm>
            <a:off x="1753011" y="2424243"/>
            <a:ext cx="2402237" cy="2402237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2946187" y="2487312"/>
            <a:ext cx="393700" cy="1130300"/>
          </a:xfrm>
          <a:prstGeom prst="line">
            <a:avLst/>
          </a:prstGeom>
          <a:ln w="317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3159167" y="3229746"/>
                <a:ext cx="386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67" y="3229746"/>
                <a:ext cx="3869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5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57199" y="7269503"/>
                <a:ext cx="8530684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こ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れはもうこういう表記法だと思って覚えてください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7269503"/>
                <a:ext cx="8530684" cy="526941"/>
              </a:xfrm>
              <a:prstGeom prst="rect">
                <a:avLst/>
              </a:prstGeom>
              <a:blipFill>
                <a:blip r:embed="rId5"/>
                <a:stretch>
                  <a:fillRect l="-71" t="-116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33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631310" y="262931"/>
                <a:ext cx="7072770" cy="6282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) </a:t>
                </a: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複素数の積を求めよ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) ∗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以下の関係を証明せよ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0" y="262931"/>
                <a:ext cx="7072770" cy="6282682"/>
              </a:xfrm>
              <a:prstGeom prst="rect">
                <a:avLst/>
              </a:prstGeom>
              <a:blipFill>
                <a:blip r:embed="rId3"/>
                <a:stretch>
                  <a:fillRect l="-18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2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blipFill>
                <a:blip r:embed="rId4"/>
                <a:stretch>
                  <a:fillRect b="-1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0783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フーリエ級数の複素数表現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628716" y="3522535"/>
                <a:ext cx="1886174" cy="1379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716" y="3522535"/>
                <a:ext cx="1886174" cy="1379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矢印 5"/>
          <p:cNvSpPr/>
          <p:nvPr/>
        </p:nvSpPr>
        <p:spPr>
          <a:xfrm>
            <a:off x="5276626" y="4744831"/>
            <a:ext cx="2654300" cy="850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062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312237"/>
            <a:ext cx="11473211" cy="4178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練習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下の式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(1)-(5)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より，式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6),(7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を導け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…</m:t>
                      </m:r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…(2)</m:t>
                      </m:r>
                    </m:oMath>
                  </m:oMathPara>
                </a14:m>
                <a:endParaRPr kumimoji="1"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…(3)</m:t>
                      </m:r>
                    </m:oMath>
                  </m:oMathPara>
                </a14:m>
                <a:endParaRPr lang="en-US" altLang="ja-JP" sz="16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         …(6)</m:t>
                      </m:r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5" y="0"/>
            <a:ext cx="3733902" cy="67350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14" y="4991230"/>
            <a:ext cx="3229086" cy="16627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1192"/>
          <a:stretch/>
        </p:blipFill>
        <p:spPr>
          <a:xfrm>
            <a:off x="4654482" y="0"/>
            <a:ext cx="4400550" cy="412106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83360"/>
          <a:stretch/>
        </p:blipFill>
        <p:spPr>
          <a:xfrm>
            <a:off x="4792268" y="4121063"/>
            <a:ext cx="4400550" cy="8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sz="28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複素数表記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2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/>
          <p:cNvCxnSpPr/>
          <p:nvPr/>
        </p:nvCxnSpPr>
        <p:spPr>
          <a:xfrm>
            <a:off x="6037697" y="1787717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6763658" y="515024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1418208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8953500" y="294467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735535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168826" y="1812733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26" y="1812733"/>
                <a:ext cx="604909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121826" y="1812733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826" y="1812733"/>
                <a:ext cx="393313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2522483" y="3153103"/>
            <a:ext cx="8705752" cy="1934523"/>
            <a:chOff x="2522483" y="3153103"/>
            <a:chExt cx="8705752" cy="1934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この複素数表記された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正弦波を重ね合わせていることは分かるんだけど、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a14:m>
                  <a:r>
                    <a:rPr lang="en-US" altLang="ja-JP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に比べてイメージしにくい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  <a:blipFill>
                  <a:blip r:embed="rId6"/>
                  <a:stretch>
                    <a:fillRect l="-1102" t="-3593" r="-301" b="-101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矢印コネクタ 13"/>
            <p:cNvCxnSpPr>
              <a:stCxn id="3" idx="1"/>
            </p:cNvCxnSpPr>
            <p:nvPr/>
          </p:nvCxnSpPr>
          <p:spPr>
            <a:xfrm flipH="1" flipV="1">
              <a:off x="3222256" y="3690390"/>
              <a:ext cx="1922262" cy="889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円/楕円 15"/>
            <p:cNvSpPr/>
            <p:nvPr/>
          </p:nvSpPr>
          <p:spPr>
            <a:xfrm>
              <a:off x="2522483" y="3153103"/>
              <a:ext cx="867103" cy="67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5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489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複素数表記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None/>
                </a:pP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この正弦波は何なのか？</a:t>
                </a:r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  <a:blipFill>
                <a:blip r:embed="rId4"/>
                <a:stretch>
                  <a:fillRect l="-18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603" b="17300"/>
          <a:stretch/>
        </p:blipFill>
        <p:spPr>
          <a:xfrm>
            <a:off x="1153667" y="2388982"/>
            <a:ext cx="6320029" cy="392145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522464" y="579297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青が時間軸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7522464" y="46499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赤が実軸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522464" y="5221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緑が虚軸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730240" y="6385483"/>
            <a:ext cx="6461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https://www.youtube.com/watch?v=YjEkBjDhbr4</a:t>
            </a:r>
          </a:p>
        </p:txBody>
      </p:sp>
    </p:spTree>
    <p:extLst>
      <p:ext uri="{BB962C8B-B14F-4D97-AF65-F5344CB8AC3E}">
        <p14:creationId xmlns:p14="http://schemas.microsoft.com/office/powerpoint/2010/main" val="15111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700956" y="3337031"/>
                <a:ext cx="7475893" cy="7780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ja-JP" altLang="en-US" sz="20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3337031"/>
                <a:ext cx="7475893" cy="778034"/>
              </a:xfrm>
              <a:prstGeom prst="rect">
                <a:avLst/>
              </a:prstGeom>
              <a:blipFill>
                <a:blip r:embed="rId2"/>
                <a:stretch>
                  <a:fillRect b="-5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2954993"/>
                <a:ext cx="11473211" cy="836228"/>
              </a:xfrm>
            </p:spPr>
            <p:txBody>
              <a:bodyPr/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オイラーの式 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2954993"/>
                <a:ext cx="11473211" cy="836228"/>
              </a:xfrm>
              <a:blipFill>
                <a:blip r:embed="rId3"/>
                <a:stretch>
                  <a:fillRect l="-956" t="-102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199" y="1310502"/>
            <a:ext cx="11473211" cy="759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周期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を持つ関数は下記の通り正弦波の重ね合せで表現可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00956" y="1760669"/>
                <a:ext cx="11099705" cy="6881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 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pt-BR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func>
                      </m:e>
                    </m:nary>
                  </m:oMath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1760669"/>
                <a:ext cx="11099705" cy="688137"/>
              </a:xfrm>
              <a:prstGeom prst="rect">
                <a:avLst/>
              </a:prstGeom>
              <a:blipFill>
                <a:blip r:embed="rId4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198" y="4497103"/>
            <a:ext cx="11473211" cy="102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複素数表現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上式にオイラーの式を代入すると以下のように変形できる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700956" y="5446411"/>
                <a:ext cx="8154286" cy="8250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5446411"/>
                <a:ext cx="8154286" cy="825098"/>
              </a:xfrm>
              <a:prstGeom prst="rect">
                <a:avLst/>
              </a:prstGeom>
              <a:blipFill>
                <a:blip r:embed="rId5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8544848" y="38156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今回は導出と証明を省きました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詳しく知りたい人は教科書参照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46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21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図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39" y="1747967"/>
            <a:ext cx="3201286" cy="22509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828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61200" y="1242415"/>
            <a:ext cx="5130800" cy="2897785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フーリエ変換後の信号は元信号に含まれる正弦波の量を示す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正確には，正弦波の大きさと位相を複素数で表現している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中央に近いほど低周波，外ほどが高周波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中央は，定数項で直流成分と呼ばれる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直流成分があるので正弦波の組み合わせでも平均値が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でない信号を作れる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387350" y="1747229"/>
            <a:ext cx="6448357" cy="2150387"/>
            <a:chOff x="1545502" y="2337533"/>
            <a:chExt cx="10430215" cy="3478250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1545502" y="2337533"/>
              <a:ext cx="4296451" cy="3478250"/>
              <a:chOff x="1545502" y="2337533"/>
              <a:chExt cx="4296451" cy="3478250"/>
            </a:xfrm>
          </p:grpSpPr>
          <p:pic>
            <p:nvPicPr>
              <p:cNvPr id="10" name="図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04" b="4907"/>
              <a:stretch/>
            </p:blipFill>
            <p:spPr>
              <a:xfrm>
                <a:off x="1545502" y="2337533"/>
                <a:ext cx="4296451" cy="3478250"/>
              </a:xfrm>
              <a:prstGeom prst="rect">
                <a:avLst/>
              </a:prstGeom>
            </p:spPr>
          </p:pic>
          <p:cxnSp>
            <p:nvCxnSpPr>
              <p:cNvPr id="23" name="直線矢印コネクタ 22"/>
              <p:cNvCxnSpPr/>
              <p:nvPr/>
            </p:nvCxnSpPr>
            <p:spPr>
              <a:xfrm>
                <a:off x="1572495" y="5627823"/>
                <a:ext cx="4094850" cy="0"/>
              </a:xfrm>
              <a:prstGeom prst="straightConnector1">
                <a:avLst/>
              </a:prstGeom>
              <a:ln w="539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線矢印コネクタ 23"/>
            <p:cNvCxnSpPr/>
            <p:nvPr/>
          </p:nvCxnSpPr>
          <p:spPr>
            <a:xfrm>
              <a:off x="7880866" y="5627823"/>
              <a:ext cx="4094851" cy="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右矢印 11"/>
            <p:cNvSpPr/>
            <p:nvPr/>
          </p:nvSpPr>
          <p:spPr>
            <a:xfrm>
              <a:off x="5714229" y="3616144"/>
              <a:ext cx="1659466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" name="右矢印 12"/>
            <p:cNvSpPr/>
            <p:nvPr/>
          </p:nvSpPr>
          <p:spPr>
            <a:xfrm rot="10800000">
              <a:off x="5714230" y="4124697"/>
              <a:ext cx="1659467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10427606" y="0"/>
            <a:ext cx="19303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6157" y="3821860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係数番号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232172" y="2070100"/>
            <a:ext cx="5205968" cy="4567030"/>
            <a:chOff x="968772" y="2070100"/>
            <a:chExt cx="5205968" cy="456703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066" r="9160" b="9385"/>
            <a:stretch/>
          </p:blipFill>
          <p:spPr>
            <a:xfrm>
              <a:off x="993141" y="5021188"/>
              <a:ext cx="1781116" cy="1384693"/>
            </a:xfrm>
            <a:prstGeom prst="rect">
              <a:avLst/>
            </a:prstGeom>
          </p:spPr>
        </p:pic>
        <p:cxnSp>
          <p:nvCxnSpPr>
            <p:cNvPr id="27" name="直線矢印コネクタ 26"/>
            <p:cNvCxnSpPr/>
            <p:nvPr/>
          </p:nvCxnSpPr>
          <p:spPr>
            <a:xfrm>
              <a:off x="968772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2317625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6111240" y="2070100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45" name="カギ線コネクタ 44"/>
            <p:cNvCxnSpPr>
              <a:stCxn id="43" idx="2"/>
              <a:endCxn id="9" idx="0"/>
            </p:cNvCxnSpPr>
            <p:nvPr/>
          </p:nvCxnSpPr>
          <p:spPr>
            <a:xfrm rot="5400000">
              <a:off x="3388701" y="2266899"/>
              <a:ext cx="1249288" cy="42592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グループ化 61"/>
          <p:cNvGrpSpPr/>
          <p:nvPr/>
        </p:nvGrpSpPr>
        <p:grpSpPr>
          <a:xfrm>
            <a:off x="5229876" y="2072006"/>
            <a:ext cx="1955403" cy="4565124"/>
            <a:chOff x="5966476" y="2072006"/>
            <a:chExt cx="1955403" cy="4565124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4" t="9066" r="9124" b="9384"/>
            <a:stretch/>
          </p:blipFill>
          <p:spPr>
            <a:xfrm>
              <a:off x="6010589" y="5021188"/>
              <a:ext cx="1781116" cy="1384692"/>
            </a:xfrm>
            <a:prstGeom prst="rect">
              <a:avLst/>
            </a:prstGeom>
          </p:spPr>
        </p:pic>
        <p:cxnSp>
          <p:nvCxnSpPr>
            <p:cNvPr id="30" name="直線矢印コネクタ 29"/>
            <p:cNvCxnSpPr/>
            <p:nvPr/>
          </p:nvCxnSpPr>
          <p:spPr>
            <a:xfrm>
              <a:off x="596647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/>
            <p:cNvSpPr/>
            <p:nvPr/>
          </p:nvSpPr>
          <p:spPr>
            <a:xfrm>
              <a:off x="733755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cxnSp>
          <p:nvCxnSpPr>
            <p:cNvPr id="57" name="カギ線コネクタ 56"/>
            <p:cNvCxnSpPr>
              <a:endCxn id="22" idx="0"/>
            </p:cNvCxnSpPr>
            <p:nvPr/>
          </p:nvCxnSpPr>
          <p:spPr>
            <a:xfrm rot="16200000" flipH="1">
              <a:off x="6069192" y="4189232"/>
              <a:ext cx="1239763" cy="42414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6443347" y="207200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2724928" y="2070101"/>
            <a:ext cx="2822434" cy="4567029"/>
            <a:chOff x="2724928" y="2070101"/>
            <a:chExt cx="2822434" cy="4567029"/>
          </a:xfrm>
        </p:grpSpPr>
        <p:grpSp>
          <p:nvGrpSpPr>
            <p:cNvPr id="61" name="グループ化 60"/>
            <p:cNvGrpSpPr/>
            <p:nvPr/>
          </p:nvGrpSpPr>
          <p:grpSpPr>
            <a:xfrm>
              <a:off x="2773323" y="2070101"/>
              <a:ext cx="2774039" cy="4567029"/>
              <a:chOff x="3509923" y="2070101"/>
              <a:chExt cx="2774039" cy="4567029"/>
            </a:xfrm>
          </p:grpSpPr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33" t="8736" r="9195" b="9715"/>
              <a:stretch/>
            </p:blipFill>
            <p:spPr>
              <a:xfrm>
                <a:off x="3509923" y="5021188"/>
                <a:ext cx="1781116" cy="1384692"/>
              </a:xfrm>
              <a:prstGeom prst="rect">
                <a:avLst/>
              </a:prstGeom>
            </p:spPr>
          </p:pic>
          <p:sp>
            <p:nvSpPr>
              <p:cNvPr id="32" name="正方形/長方形 31"/>
              <p:cNvSpPr/>
              <p:nvPr/>
            </p:nvSpPr>
            <p:spPr>
              <a:xfrm>
                <a:off x="4794506" y="6329353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時間</a:t>
                </a: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6220462" y="2070101"/>
                <a:ext cx="63500" cy="17018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cxnSp>
            <p:nvCxnSpPr>
              <p:cNvPr id="52" name="カギ線コネクタ 51"/>
              <p:cNvCxnSpPr>
                <a:stCxn id="51" idx="2"/>
              </p:cNvCxnSpPr>
              <p:nvPr/>
            </p:nvCxnSpPr>
            <p:spPr>
              <a:xfrm rot="5400000">
                <a:off x="4724564" y="3493539"/>
                <a:ext cx="1249287" cy="1806011"/>
              </a:xfrm>
              <a:prstGeom prst="bentConnector3">
                <a:avLst>
                  <a:gd name="adj1" fmla="val 60979"/>
                </a:avLst>
              </a:prstGeom>
              <a:ln w="12700">
                <a:solidFill>
                  <a:srgbClr val="C00000"/>
                </a:solidFill>
                <a:headEnd type="stealt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線矢印コネクタ 27"/>
            <p:cNvCxnSpPr/>
            <p:nvPr/>
          </p:nvCxnSpPr>
          <p:spPr>
            <a:xfrm>
              <a:off x="2724928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/>
          <p:cNvGrpSpPr/>
          <p:nvPr/>
        </p:nvGrpSpPr>
        <p:grpSpPr>
          <a:xfrm>
            <a:off x="6034407" y="2064386"/>
            <a:ext cx="3595622" cy="4572744"/>
            <a:chOff x="6034407" y="2064386"/>
            <a:chExt cx="3595622" cy="4572744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394" r="9406" b="9714"/>
            <a:stretch/>
          </p:blipFill>
          <p:spPr>
            <a:xfrm>
              <a:off x="7760832" y="5028213"/>
              <a:ext cx="1770518" cy="1369647"/>
            </a:xfrm>
            <a:prstGeom prst="rect">
              <a:avLst/>
            </a:prstGeom>
          </p:spPr>
        </p:pic>
        <p:cxnSp>
          <p:nvCxnSpPr>
            <p:cNvPr id="63" name="直線矢印コネクタ 62"/>
            <p:cNvCxnSpPr/>
            <p:nvPr/>
          </p:nvCxnSpPr>
          <p:spPr>
            <a:xfrm>
              <a:off x="767462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904570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cxnSp>
          <p:nvCxnSpPr>
            <p:cNvPr id="65" name="カギ線コネクタ 64"/>
            <p:cNvCxnSpPr>
              <a:stCxn id="66" idx="2"/>
              <a:endCxn id="8" idx="0"/>
            </p:cNvCxnSpPr>
            <p:nvPr/>
          </p:nvCxnSpPr>
          <p:spPr>
            <a:xfrm rot="16200000" flipH="1">
              <a:off x="6725111" y="3107232"/>
              <a:ext cx="1262027" cy="2579934"/>
            </a:xfrm>
            <a:prstGeom prst="bentConnector3">
              <a:avLst>
                <a:gd name="adj1" fmla="val 44717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/>
            <p:cNvSpPr/>
            <p:nvPr/>
          </p:nvSpPr>
          <p:spPr>
            <a:xfrm>
              <a:off x="6034407" y="206438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9690100" y="5511437"/>
            <a:ext cx="2980871" cy="498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下の波はイメージ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本来はもっともっと細かいです。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2005868" y="38218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28050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032418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0140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863767"/>
            <a:ext cx="11473211" cy="9703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時間に関する信号（横軸が時間の関数）を、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088584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1983431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367195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120089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338489" y="28735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61213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0214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入力音声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043849" y="56206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55135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7965657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1" name="左右矢印 30"/>
          <p:cNvSpPr/>
          <p:nvPr/>
        </p:nvSpPr>
        <p:spPr>
          <a:xfrm>
            <a:off x="9352129" y="4922482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2" name="右矢印 31"/>
          <p:cNvSpPr/>
          <p:nvPr/>
        </p:nvSpPr>
        <p:spPr>
          <a:xfrm>
            <a:off x="10674023" y="4923996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4936429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61663" y="0"/>
            <a:ext cx="19303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01326" y="5597606"/>
            <a:ext cx="4089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グラフ横軸は係数番号（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Hz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ではない）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グラフ縦軸は複素数列の実部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 rot="16200000">
            <a:off x="102420" y="364837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音圧</a:t>
            </a:r>
            <a:endParaRPr lang="ja-JP" altLang="en-US" sz="28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875979" y="6349367"/>
            <a:ext cx="8308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※)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両関数とも複素数関数となる（デジタルデータの場合は複素数列）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70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kumimoji="1"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</a:p>
        </p:txBody>
      </p:sp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733795" y="1140739"/>
            <a:ext cx="10819576" cy="1335761"/>
          </a:xfrm>
          <a:prstGeom prst="roundRect">
            <a:avLst>
              <a:gd name="adj" fmla="val 941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" name="グループ化 234"/>
          <p:cNvGrpSpPr/>
          <p:nvPr/>
        </p:nvGrpSpPr>
        <p:grpSpPr>
          <a:xfrm>
            <a:off x="641160" y="2817885"/>
            <a:ext cx="5152598" cy="1759407"/>
            <a:chOff x="114110" y="2817885"/>
            <a:chExt cx="5152598" cy="1759407"/>
          </a:xfrm>
        </p:grpSpPr>
        <p:grpSp>
          <p:nvGrpSpPr>
            <p:cNvPr id="219" name="グループ化 218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0" name="正方形/長方形 21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204" name="グループ化 203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05" name="正方形/長方形 20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4" name="グループ化 3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" name="正方形/長方形 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31" name="直線矢印コネクタ 3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1831785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2385344" y="2817885"/>
                  <a:ext cx="510974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44" y="2817885"/>
                  <a:ext cx="51097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381" b="-157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>
              <a:off x="1936560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2038160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177985" y="4337421"/>
              <a:ext cx="340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1" name="テキスト ボックス 100"/>
            <p:cNvSpPr txBox="1"/>
            <p:nvPr/>
          </p:nvSpPr>
          <p:spPr>
            <a:xfrm>
              <a:off x="114110" y="37595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4851210" y="37595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24" name="グループ化 123"/>
          <p:cNvGrpSpPr/>
          <p:nvPr/>
        </p:nvGrpSpPr>
        <p:grpSpPr>
          <a:xfrm>
            <a:off x="8168172" y="3314700"/>
            <a:ext cx="1506543" cy="1046075"/>
            <a:chOff x="1344399" y="3949700"/>
            <a:chExt cx="2573724" cy="1046075"/>
          </a:xfrm>
          <a:solidFill>
            <a:schemeClr val="accent1">
              <a:lumMod val="75000"/>
            </a:schemeClr>
          </a:solidFill>
        </p:grpSpPr>
        <p:sp>
          <p:nvSpPr>
            <p:cNvPr id="125" name="正方形/長方形 124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1" name="正方形/長方形 130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0" name="正方形/長方形 149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2" name="正方形/長方形 151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3" name="正方形/長方形 152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4" name="正方形/長方形 153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cxnSp>
        <p:nvCxnSpPr>
          <p:cNvPr id="140" name="直線矢印コネクタ 139"/>
          <p:cNvCxnSpPr/>
          <p:nvPr/>
        </p:nvCxnSpPr>
        <p:spPr>
          <a:xfrm flipV="1">
            <a:off x="8169711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テキスト ボックス 140"/>
          <p:cNvSpPr txBox="1"/>
          <p:nvPr/>
        </p:nvSpPr>
        <p:spPr>
          <a:xfrm>
            <a:off x="8103107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8682066" y="2944885"/>
                <a:ext cx="731162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066" y="2944885"/>
                <a:ext cx="73116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矢印コネクタ 142"/>
          <p:cNvCxnSpPr/>
          <p:nvPr/>
        </p:nvCxnSpPr>
        <p:spPr>
          <a:xfrm flipV="1">
            <a:off x="9676249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/>
          <p:cNvSpPr txBox="1"/>
          <p:nvPr/>
        </p:nvSpPr>
        <p:spPr>
          <a:xfrm>
            <a:off x="8207882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309482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9449307" y="4337421"/>
            <a:ext cx="3401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N-1</a:t>
            </a:r>
            <a:endParaRPr lang="ja-JP" altLang="en-US" sz="7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6309232" y="36960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11154282" y="36960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72" name="グループ化 171"/>
          <p:cNvGrpSpPr/>
          <p:nvPr/>
        </p:nvGrpSpPr>
        <p:grpSpPr>
          <a:xfrm>
            <a:off x="66505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3" name="正方形/長方形 172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87" name="グループ化 186"/>
          <p:cNvGrpSpPr/>
          <p:nvPr/>
        </p:nvGrpSpPr>
        <p:grpSpPr>
          <a:xfrm>
            <a:off x="96858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8" name="正方形/長方形 187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7" name="正方形/長方形 196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8" name="正方形/長方形 197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9" name="正方形/長方形 198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0" name="正方形/長方形 199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1" name="正方形/長方形 200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cxnSp>
        <p:nvCxnSpPr>
          <p:cNvPr id="139" name="直線矢印コネクタ 138"/>
          <p:cNvCxnSpPr/>
          <p:nvPr/>
        </p:nvCxnSpPr>
        <p:spPr>
          <a:xfrm>
            <a:off x="6496747" y="4360774"/>
            <a:ext cx="4933253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676734" y="15113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6286748" y="152070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テキスト ボックス 135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36" name="テキスト ボックス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7"/>
                <a:stretch>
                  <a:fillRect l="-1140" t="-3604" b="-99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7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kumimoji="1"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3"/>
                <a:stretch>
                  <a:fillRect l="-1140" t="-3604" b="-99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641160" y="1140739"/>
            <a:ext cx="11199785" cy="3436553"/>
            <a:chOff x="641160" y="1140739"/>
            <a:chExt cx="11199785" cy="3436553"/>
          </a:xfrm>
        </p:grpSpPr>
        <p:sp>
          <p:nvSpPr>
            <p:cNvPr id="14" name="角丸四角形 13"/>
            <p:cNvSpPr/>
            <p:nvPr/>
          </p:nvSpPr>
          <p:spPr>
            <a:xfrm>
              <a:off x="733794" y="1140739"/>
              <a:ext cx="11107151" cy="133576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正方形/長方形 15"/>
                <p:cNvSpPr/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6" name="正方形/長方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𝜋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𝑘𝑙</m:t>
                                        </m:r>
                                      </m:num>
                                      <m:den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7" name="正方形/長方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テキスト ボックス 17"/>
            <p:cNvSpPr txBox="1"/>
            <p:nvPr/>
          </p:nvSpPr>
          <p:spPr>
            <a:xfrm>
              <a:off x="676734" y="151132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86748" y="1520707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5" name="グループ化 234"/>
            <p:cNvGrpSpPr/>
            <p:nvPr/>
          </p:nvGrpSpPr>
          <p:grpSpPr>
            <a:xfrm>
              <a:off x="641160" y="2817885"/>
              <a:ext cx="5152598" cy="1759407"/>
              <a:chOff x="114110" y="2817885"/>
              <a:chExt cx="5152598" cy="1759407"/>
            </a:xfrm>
          </p:grpSpPr>
          <p:grpSp>
            <p:nvGrpSpPr>
              <p:cNvPr id="219" name="グループ化 218"/>
              <p:cNvGrpSpPr/>
              <p:nvPr/>
            </p:nvGrpSpPr>
            <p:grpSpPr>
              <a:xfrm>
                <a:off x="37920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0" name="正方形/長方形 21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1" name="正方形/長方形 22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2" name="正方形/長方形 22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3" name="正方形/長方形 22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4" name="正方形/長方形 223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5" name="正方形/長方形 224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6" name="正方形/長方形 225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7" name="正方形/長方形 226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8" name="正方形/長方形 227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9" name="正方形/長方形 228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0" name="正方形/長方形 229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1" name="正方形/長方形 230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2" name="正方形/長方形 231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3" name="正方形/長方形 232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grpSp>
            <p:nvGrpSpPr>
              <p:cNvPr id="204" name="グループ化 203"/>
              <p:cNvGrpSpPr/>
              <p:nvPr/>
            </p:nvGrpSpPr>
            <p:grpSpPr>
              <a:xfrm>
                <a:off x="34081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05" name="正方形/長方形 204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6" name="正方形/長方形 205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7" name="正方形/長方形 206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8" name="正方形/長方形 207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9" name="正方形/長方形 208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1" name="正方形/長方形 21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2" name="正方形/長方形 21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3" name="正方形/長方形 21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4" name="正方形/長方形 21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5" name="正方形/長方形 21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6" name="正方形/長方形 21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7" name="正方形/長方形 21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8" name="正方形/長方形 21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grpSp>
            <p:nvGrpSpPr>
              <p:cNvPr id="4" name="グループ化 3"/>
              <p:cNvGrpSpPr/>
              <p:nvPr/>
            </p:nvGrpSpPr>
            <p:grpSpPr>
              <a:xfrm>
                <a:off x="18968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0" name="正方形/長方形 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" name="正方形/長方形 2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" name="正方形/長方形 2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4" name="正方形/長方形 2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5" name="正方形/長方形 2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6" name="正方形/長方形 2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8" name="正方形/長方形 2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cxnSp>
            <p:nvCxnSpPr>
              <p:cNvPr id="31" name="直線矢印コネクタ 30"/>
              <p:cNvCxnSpPr/>
              <p:nvPr/>
            </p:nvCxnSpPr>
            <p:spPr>
              <a:xfrm>
                <a:off x="225425" y="4360774"/>
                <a:ext cx="49307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 flipV="1">
                <a:off x="1898389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1831785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0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正方形/長方形 34"/>
                  <p:cNvSpPr/>
                  <p:nvPr/>
                </p:nvSpPr>
                <p:spPr>
                  <a:xfrm>
                    <a:off x="2385344" y="2817885"/>
                    <a:ext cx="510974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35" name="正方形/長方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5344" y="2817885"/>
                    <a:ext cx="51097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81" b="-157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線矢印コネクタ 36"/>
              <p:cNvCxnSpPr/>
              <p:nvPr/>
            </p:nvCxnSpPr>
            <p:spPr>
              <a:xfrm flipV="1">
                <a:off x="3404927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/>
              <p:cNvSpPr txBox="1"/>
              <p:nvPr/>
            </p:nvSpPr>
            <p:spPr>
              <a:xfrm>
                <a:off x="1936560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1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9" name="テキスト ボックス 68"/>
              <p:cNvSpPr txBox="1"/>
              <p:nvPr/>
            </p:nvSpPr>
            <p:spPr>
              <a:xfrm>
                <a:off x="2038160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0" name="テキスト ボックス 69"/>
              <p:cNvSpPr txBox="1"/>
              <p:nvPr/>
            </p:nvSpPr>
            <p:spPr>
              <a:xfrm>
                <a:off x="3177985" y="4337421"/>
                <a:ext cx="34015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7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N-1</a:t>
                </a:r>
                <a:endParaRPr lang="ja-JP" altLang="en-US" sz="7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1" name="テキスト ボックス 100"/>
              <p:cNvSpPr txBox="1"/>
              <p:nvPr/>
            </p:nvSpPr>
            <p:spPr>
              <a:xfrm>
                <a:off x="114110" y="37595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2" name="テキスト ボックス 101"/>
              <p:cNvSpPr txBox="1"/>
              <p:nvPr/>
            </p:nvSpPr>
            <p:spPr>
              <a:xfrm>
                <a:off x="4851210" y="37595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24" name="グループ化 123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682066" y="2944885"/>
                  <a:ext cx="731162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2066" y="2944885"/>
                  <a:ext cx="7311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4337421"/>
              <a:ext cx="340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7" name="テキスト ボックス 146"/>
            <p:cNvSpPr txBox="1"/>
            <p:nvPr/>
          </p:nvSpPr>
          <p:spPr>
            <a:xfrm>
              <a:off x="6309232" y="36960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8" name="テキスト ボックス 147"/>
            <p:cNvSpPr txBox="1"/>
            <p:nvPr/>
          </p:nvSpPr>
          <p:spPr>
            <a:xfrm>
              <a:off x="11154282" y="36960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grpSp>
          <p:nvGrpSpPr>
            <p:cNvPr id="172" name="グループ化 171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正方形/長方形 17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87" name="グループ化 186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88" name="正方形/長方形 18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39" name="直線矢印コネクタ 138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8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580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離散フーリエ変換の計算例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117600"/>
            <a:ext cx="6159500" cy="10922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N</a:t>
            </a:r>
            <a:r>
              <a:rPr kumimoji="1"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= 8 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とき</a:t>
            </a:r>
            <a:r>
              <a:rPr kumimoji="1"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0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3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6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7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</a:p>
          <a:p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正方形/長方形 62"/>
          <p:cNvSpPr/>
          <p:nvPr/>
        </p:nvSpPr>
        <p:spPr>
          <a:xfrm>
            <a:off x="9282102" y="1288534"/>
            <a:ext cx="25587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↑複素数とかでできて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　 ややこしそうだけど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   ただの和分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正方形/長方形 65"/>
              <p:cNvSpPr/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正方形/長方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正方形/長方形 67"/>
              <p:cNvSpPr/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正方形/長方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正方形/長方形 68"/>
          <p:cNvSpPr/>
          <p:nvPr/>
        </p:nvSpPr>
        <p:spPr>
          <a:xfrm rot="5400000">
            <a:off x="4191866" y="575893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125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FD8B1862-432B-4DB2-90DA-2F4E6BE26804}"/>
              </a:ext>
            </a:extLst>
          </p:cNvPr>
          <p:cNvGrpSpPr/>
          <p:nvPr/>
        </p:nvGrpSpPr>
        <p:grpSpPr>
          <a:xfrm>
            <a:off x="4312337" y="2761224"/>
            <a:ext cx="4734221" cy="3814157"/>
            <a:chOff x="10734378" y="2218618"/>
            <a:chExt cx="4734221" cy="3814157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F2535A00-8017-4F57-A4BB-F2882DB9CF14}"/>
                </a:ext>
              </a:extLst>
            </p:cNvPr>
            <p:cNvGrpSpPr/>
            <p:nvPr/>
          </p:nvGrpSpPr>
          <p:grpSpPr>
            <a:xfrm>
              <a:off x="10800556" y="2461394"/>
              <a:ext cx="4612067" cy="3367445"/>
              <a:chOff x="8273962" y="1721912"/>
              <a:chExt cx="8919522" cy="6512481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C5415A72-F7DA-4CF5-8A65-C8EB1C334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1" name="図 70">
                <a:extLst>
                  <a:ext uri="{FF2B5EF4-FFF2-40B4-BE49-F238E27FC236}">
                    <a16:creationId xmlns:a16="http://schemas.microsoft.com/office/drawing/2014/main" id="{63B7E111-73CC-49F2-B482-32122850E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2" name="図 71">
                <a:extLst>
                  <a:ext uri="{FF2B5EF4-FFF2-40B4-BE49-F238E27FC236}">
                    <a16:creationId xmlns:a16="http://schemas.microsoft.com/office/drawing/2014/main" id="{D4823392-1DEC-4B16-B5DC-FBE8F7CAB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72A882F5-192B-4610-A711-64814E408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4" name="図 73">
                <a:extLst>
                  <a:ext uri="{FF2B5EF4-FFF2-40B4-BE49-F238E27FC236}">
                    <a16:creationId xmlns:a16="http://schemas.microsoft.com/office/drawing/2014/main" id="{9476F44A-F229-4B3B-A50C-7C6D4EE95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0D4CA6B-8152-4C57-8359-55689C7AF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6" name="図 75">
                <a:extLst>
                  <a:ext uri="{FF2B5EF4-FFF2-40B4-BE49-F238E27FC236}">
                    <a16:creationId xmlns:a16="http://schemas.microsoft.com/office/drawing/2014/main" id="{4C94CF41-2DD6-4D33-ABE9-8E5E42CD2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896F2FA3-6185-462B-A46A-30A9EB000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8" name="図 77">
                <a:extLst>
                  <a:ext uri="{FF2B5EF4-FFF2-40B4-BE49-F238E27FC236}">
                    <a16:creationId xmlns:a16="http://schemas.microsoft.com/office/drawing/2014/main" id="{52243CDF-67D5-4C4E-9D23-072FEF960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F533092-EA86-4B99-AC5B-D1CBB40FF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0" name="図 79">
                <a:extLst>
                  <a:ext uri="{FF2B5EF4-FFF2-40B4-BE49-F238E27FC236}">
                    <a16:creationId xmlns:a16="http://schemas.microsoft.com/office/drawing/2014/main" id="{3722EF72-02E7-44DE-B9E6-A15333CCF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1" name="図 80">
                <a:extLst>
                  <a:ext uri="{FF2B5EF4-FFF2-40B4-BE49-F238E27FC236}">
                    <a16:creationId xmlns:a16="http://schemas.microsoft.com/office/drawing/2014/main" id="{1637EBF5-5402-46CA-B71D-0314A0F04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2" name="図 81">
                <a:extLst>
                  <a:ext uri="{FF2B5EF4-FFF2-40B4-BE49-F238E27FC236}">
                    <a16:creationId xmlns:a16="http://schemas.microsoft.com/office/drawing/2014/main" id="{3BDE9205-7276-41FA-A761-26706517D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3" name="図 82">
                <a:extLst>
                  <a:ext uri="{FF2B5EF4-FFF2-40B4-BE49-F238E27FC236}">
                    <a16:creationId xmlns:a16="http://schemas.microsoft.com/office/drawing/2014/main" id="{017511C4-FACB-483E-A20A-54A2EDF22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4" name="図 83">
                <a:extLst>
                  <a:ext uri="{FF2B5EF4-FFF2-40B4-BE49-F238E27FC236}">
                    <a16:creationId xmlns:a16="http://schemas.microsoft.com/office/drawing/2014/main" id="{94D7D129-AC2B-4472-9BFE-B539ECA0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5" name="図 84">
                <a:extLst>
                  <a:ext uri="{FF2B5EF4-FFF2-40B4-BE49-F238E27FC236}">
                    <a16:creationId xmlns:a16="http://schemas.microsoft.com/office/drawing/2014/main" id="{4CC86C09-17FA-48F4-81B6-9A16441F2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6596571"/>
                <a:ext cx="2237255" cy="1637822"/>
              </a:xfrm>
              <a:prstGeom prst="rect">
                <a:avLst/>
              </a:prstGeom>
            </p:spPr>
          </p:pic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E1C0A25C-CECD-4FB7-BA64-0203FB22850C}"/>
                </a:ext>
              </a:extLst>
            </p:cNvPr>
            <p:cNvSpPr/>
            <p:nvPr/>
          </p:nvSpPr>
          <p:spPr>
            <a:xfrm rot="5400000">
              <a:off x="13250215" y="3810233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8311368F-B4EF-4782-A739-22387216E4C6}"/>
                </a:ext>
              </a:extLst>
            </p:cNvPr>
            <p:cNvSpPr/>
            <p:nvPr/>
          </p:nvSpPr>
          <p:spPr>
            <a:xfrm rot="5400000">
              <a:off x="9142763" y="3810234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C5BB104-23FC-48D3-BF4A-66BBA960DDCF}"/>
                </a:ext>
              </a:extLst>
            </p:cNvPr>
            <p:cNvSpPr/>
            <p:nvPr/>
          </p:nvSpPr>
          <p:spPr>
            <a:xfrm>
              <a:off x="11195988" y="2237930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995FA494-DC00-4F4B-96B2-211286564C80}"/>
                </a:ext>
              </a:extLst>
            </p:cNvPr>
            <p:cNvSpPr/>
            <p:nvPr/>
          </p:nvSpPr>
          <p:spPr>
            <a:xfrm>
              <a:off x="11195988" y="5406006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455" y="16135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2D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630455" y="826882"/>
            <a:ext cx="10656726" cy="1818469"/>
            <a:chOff x="147642" y="2170151"/>
            <a:chExt cx="10656726" cy="1818469"/>
          </a:xfrm>
        </p:grpSpPr>
        <p:sp>
          <p:nvSpPr>
            <p:cNvPr id="9" name="角丸四角形 8"/>
            <p:cNvSpPr/>
            <p:nvPr/>
          </p:nvSpPr>
          <p:spPr>
            <a:xfrm>
              <a:off x="147642" y="2170151"/>
              <a:ext cx="10656726" cy="1818469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147642" y="2201391"/>
              <a:ext cx="10281049" cy="1644181"/>
              <a:chOff x="147642" y="2201391"/>
              <a:chExt cx="10281049" cy="16441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正方形/長方形 10"/>
                  <p:cNvSpPr/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1" name="正方形/長方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テキスト ボックス 11"/>
              <p:cNvSpPr txBox="1"/>
              <p:nvPr/>
            </p:nvSpPr>
            <p:spPr>
              <a:xfrm>
                <a:off x="255848" y="2264468"/>
                <a:ext cx="2372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フーリエ変換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6196635" y="2201391"/>
                <a:ext cx="268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逆フーリエ変換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正方形/長方形 13"/>
                  <p:cNvSpPr/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𝑢𝑣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</a:rPr>
                                <m:t>𝑊𝐻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𝑥𝑦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4" name="正方形/長方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左中かっこ 5"/>
          <p:cNvSpPr/>
          <p:nvPr/>
        </p:nvSpPr>
        <p:spPr>
          <a:xfrm>
            <a:off x="615349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" name="左中かっこ 29"/>
          <p:cNvSpPr/>
          <p:nvPr/>
        </p:nvSpPr>
        <p:spPr>
          <a:xfrm rot="5400000">
            <a:off x="2303897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8805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109549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8552715" y="3447864"/>
                <a:ext cx="3735543" cy="2319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縦横方向に周期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H/W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で繰り返す離散値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を，離散値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は複素数列．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は画像（実数列）のことが多い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715" y="3447864"/>
                <a:ext cx="3735543" cy="2319289"/>
              </a:xfrm>
              <a:prstGeom prst="rect">
                <a:avLst/>
              </a:prstGeom>
              <a:blipFill>
                <a:blip r:embed="rId5"/>
                <a:stretch>
                  <a:fillRect l="-1631" t="-1579" b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2005662" y="5883719"/>
                <a:ext cx="100142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62" y="5883719"/>
                <a:ext cx="1001428" cy="756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左中かっこ 56"/>
          <p:cNvSpPr/>
          <p:nvPr/>
        </p:nvSpPr>
        <p:spPr>
          <a:xfrm rot="5400000">
            <a:off x="6646474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6452126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6142157" y="5908053"/>
                <a:ext cx="10290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57" y="5908053"/>
                <a:ext cx="10290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左中かっこ 59"/>
          <p:cNvSpPr/>
          <p:nvPr/>
        </p:nvSpPr>
        <p:spPr>
          <a:xfrm>
            <a:off x="4755427" y="4259569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4218893" y="4448809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6F74B15-4461-4CA8-A830-40C8E8134FA7}"/>
              </a:ext>
            </a:extLst>
          </p:cNvPr>
          <p:cNvGrpSpPr/>
          <p:nvPr/>
        </p:nvGrpSpPr>
        <p:grpSpPr>
          <a:xfrm>
            <a:off x="787587" y="3416127"/>
            <a:ext cx="3399488" cy="2537371"/>
            <a:chOff x="-3901005" y="387885"/>
            <a:chExt cx="6657289" cy="496898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49C2F7C-4746-4D1E-A599-2B8BD9D3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2039616"/>
              <a:ext cx="2219292" cy="1658628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81B57EDF-2C7B-4800-BD74-4F13E0B40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2039616"/>
              <a:ext cx="2219292" cy="1658628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A850DAE1-B871-4C2A-94B7-D1A952A2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387885"/>
              <a:ext cx="2219292" cy="1658628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DFA34965-7B82-4F5E-A675-F1ADA9B8E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387885"/>
              <a:ext cx="2219292" cy="1658628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995B231B-FA53-4000-8970-A0500197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3698244"/>
              <a:ext cx="2219292" cy="1658628"/>
            </a:xfrm>
            <a:prstGeom prst="rect">
              <a:avLst/>
            </a:prstGeom>
          </p:spPr>
        </p:pic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03725358-3D4C-4590-9D40-F0FDAB14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3698244"/>
              <a:ext cx="2219292" cy="1658628"/>
            </a:xfrm>
            <a:prstGeom prst="rect">
              <a:avLst/>
            </a:prstGeom>
          </p:spPr>
        </p:pic>
        <p:pic>
          <p:nvPicPr>
            <p:cNvPr id="68" name="図 67">
              <a:extLst>
                <a:ext uri="{FF2B5EF4-FFF2-40B4-BE49-F238E27FC236}">
                  <a16:creationId xmlns:a16="http://schemas.microsoft.com/office/drawing/2014/main" id="{3E13021E-57A1-4F71-8E62-BC753634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2039616"/>
              <a:ext cx="2219292" cy="1658628"/>
            </a:xfrm>
            <a:prstGeom prst="rect">
              <a:avLst/>
            </a:prstGeom>
          </p:spPr>
        </p:pic>
        <p:pic>
          <p:nvPicPr>
            <p:cNvPr id="69" name="図 68">
              <a:extLst>
                <a:ext uri="{FF2B5EF4-FFF2-40B4-BE49-F238E27FC236}">
                  <a16:creationId xmlns:a16="http://schemas.microsoft.com/office/drawing/2014/main" id="{5612AE5A-B01F-47A7-BAC0-1BADE2D0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387885"/>
              <a:ext cx="2219292" cy="1658628"/>
            </a:xfrm>
            <a:prstGeom prst="rect">
              <a:avLst/>
            </a:prstGeom>
          </p:spPr>
        </p:pic>
        <p:pic>
          <p:nvPicPr>
            <p:cNvPr id="70" name="図 69">
              <a:extLst>
                <a:ext uri="{FF2B5EF4-FFF2-40B4-BE49-F238E27FC236}">
                  <a16:creationId xmlns:a16="http://schemas.microsoft.com/office/drawing/2014/main" id="{72EF9D78-8609-4D71-9D99-1B99F6E1A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3698244"/>
              <a:ext cx="2219292" cy="165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49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B574D67-B451-4770-8EBB-68308DD29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06" t="39535" r="37676" b="38499"/>
          <a:stretch/>
        </p:blipFill>
        <p:spPr>
          <a:xfrm>
            <a:off x="1007646" y="2304772"/>
            <a:ext cx="1676598" cy="121018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436054B4-6A5B-44F1-B218-903ED9497B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36" y="390019"/>
            <a:ext cx="1588952" cy="1187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1222466" y="2445161"/>
                <a:ext cx="10290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66" y="2445161"/>
                <a:ext cx="10290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169488" y="614502"/>
                <a:ext cx="100142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488" y="614502"/>
                <a:ext cx="1001428" cy="756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2684243" y="475711"/>
                <a:ext cx="4330801" cy="113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US" altLang="ja-JP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𝑣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𝐻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𝑢𝑣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43" y="475711"/>
                <a:ext cx="4330801" cy="1131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は定数（直流成分）の係数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は，画像区間において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縦に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回・横に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v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回振動する正弦波画像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の係数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u=v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N/2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N-1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=1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blipFill>
                <a:blip r:embed="rId8"/>
                <a:stretch>
                  <a:fillRect l="-1237" t="-1719" r="-571" b="-5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3" descr="C:\MyProgram\ToyCodes\FourieTransform\MapDef\sin_u16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4" descr="C:\MyProgram\ToyCodes\FourieTransform\MapDef\sin_u30_v0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5" descr="C:\MyProgram\ToyCodes\FourieTransform\MapDef\sin_u31_v0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9" descr="C:\MyProgram\ToyCodes\FourieTransform\MapDef\sin_u16_v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0" descr="C:\MyProgram\ToyCodes\FourieTransform\MapDef\sin_u30_v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1" descr="C:\MyProgram\ToyCodes\FourieTransform\MapDef\sin_u31_v1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4186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75" descr="C:\MyProgram\ToyCodes\FourieTransform\MapDef\sin_u16_v2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76" descr="C:\MyProgram\ToyCodes\FourieTransform\MapDef\sin_u30_v2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7" descr="C:\MyProgram\ToyCodes\FourieTransform\MapDef\sin_u31_v2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926022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78" descr="C:\MyProgram\ToyCodes\FourieTransform\MapDef\sin_u0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1" descr="C:\MyProgram\ToyCodes\FourieTransform\MapDef\sin_u16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2" descr="C:\MyProgram\ToyCodes\FourieTransform\MapDef\sin_u30_v16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3" descr="C:\MyProgram\ToyCodes\FourieTransform\MapDef\sin_u31_v16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4" descr="C:\MyProgram\ToyCodes\FourieTransform\MapDef\sin_u0_v3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5" descr="C:\MyProgram\ToyCodes\FourieTransform\MapDef\sin_u1_v30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6" descr="C:\MyProgram\ToyCodes\FourieTransform\MapDef\sin_u2_v30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7" descr="C:\MyProgram\ToyCodes\FourieTransform\MapDef\sin_u16_v30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8" descr="C:\MyProgram\ToyCodes\FourieTransform\MapDef\sin_u30_v30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9" descr="C:\MyProgram\ToyCodes\FourieTransform\MapDef\sin_u31_v30.bmp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6585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0" descr="C:\MyProgram\ToyCodes\FourieTransform\MapDef\sin_u0_v31.bmp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1" descr="C:\MyProgram\ToyCodes\FourieTransform\MapDef\sin_u1_v31.bmp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2" descr="C:\MyProgram\ToyCodes\FourieTransform\MapDef\sin_u2_v31.bmp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3" descr="C:\MyProgram\ToyCodes\FourieTransform\MapDef\sin_u16_v31.bmp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4" descr="C:\MyProgram\ToyCodes\FourieTransform\MapDef\sin_u30_v31.bmp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95" descr="C:\MyProgram\ToyCodes\FourieTransform\MapDef\sin_u31_v31.bmp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W=H = 32</a:t>
                </a:r>
                <a:r>
                  <a:rPr lang="ja-JP" altLang="en-US" sz="24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のときの</a:t>
                </a:r>
                <a:endParaRPr lang="en-US" altLang="ja-JP" sz="24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𝑥𝑢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𝑊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𝑦𝑣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  <a:blipFill>
                <a:blip r:embed="rId42"/>
                <a:stretch>
                  <a:fillRect l="-3043" t="-37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/>
          <p:cNvCxnSpPr/>
          <p:nvPr/>
        </p:nvCxnSpPr>
        <p:spPr>
          <a:xfrm>
            <a:off x="7796574" y="5448300"/>
            <a:ext cx="395287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7966664" y="1957614"/>
            <a:ext cx="0" cy="365034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/>
          <p:cNvSpPr/>
          <p:nvPr/>
        </p:nvSpPr>
        <p:spPr>
          <a:xfrm>
            <a:off x="809872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0" name="正方形/長方形 119"/>
          <p:cNvSpPr/>
          <p:nvPr/>
        </p:nvSpPr>
        <p:spPr>
          <a:xfrm>
            <a:off x="867657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922267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2" name="正方形/長方形 121"/>
          <p:cNvSpPr/>
          <p:nvPr/>
        </p:nvSpPr>
        <p:spPr>
          <a:xfrm>
            <a:off x="980052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3" name="正方形/長方形 122"/>
          <p:cNvSpPr/>
          <p:nvPr/>
        </p:nvSpPr>
        <p:spPr>
          <a:xfrm>
            <a:off x="1042917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4" name="正方形/長方形 123"/>
          <p:cNvSpPr/>
          <p:nvPr/>
        </p:nvSpPr>
        <p:spPr>
          <a:xfrm>
            <a:off x="1097527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5" name="正方形/長方形 124"/>
          <p:cNvSpPr/>
          <p:nvPr/>
        </p:nvSpPr>
        <p:spPr>
          <a:xfrm>
            <a:off x="7658461" y="497389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6" name="正方形/長方形 125"/>
          <p:cNvSpPr/>
          <p:nvPr/>
        </p:nvSpPr>
        <p:spPr>
          <a:xfrm>
            <a:off x="7658461" y="447097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7" name="正方形/長方形 126"/>
          <p:cNvSpPr/>
          <p:nvPr/>
        </p:nvSpPr>
        <p:spPr>
          <a:xfrm>
            <a:off x="7658461" y="39604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7515795" y="333559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9" name="正方形/長方形 128"/>
          <p:cNvSpPr/>
          <p:nvPr/>
        </p:nvSpPr>
        <p:spPr>
          <a:xfrm>
            <a:off x="7515795" y="272599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0" name="正方形/長方形 129"/>
          <p:cNvSpPr/>
          <p:nvPr/>
        </p:nvSpPr>
        <p:spPr>
          <a:xfrm>
            <a:off x="7515795" y="222307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正方形/長方形 130"/>
              <p:cNvSpPr/>
              <p:nvPr/>
            </p:nvSpPr>
            <p:spPr>
              <a:xfrm>
                <a:off x="11668267" y="5274520"/>
                <a:ext cx="5477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1" name="正方形/長方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267" y="5274520"/>
                <a:ext cx="547779" cy="58477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7560724" y="1602406"/>
                <a:ext cx="5365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724" y="1602406"/>
                <a:ext cx="536557" cy="58477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テキスト ボックス 132"/>
          <p:cNvSpPr txBox="1"/>
          <p:nvPr/>
        </p:nvSpPr>
        <p:spPr>
          <a:xfrm>
            <a:off x="2671878" y="2681140"/>
            <a:ext cx="256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係数画像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4" name="直線矢印コネクタ 133"/>
          <p:cNvCxnSpPr>
            <a:cxnSpLocks/>
          </p:cNvCxnSpPr>
          <p:nvPr/>
        </p:nvCxnSpPr>
        <p:spPr>
          <a:xfrm>
            <a:off x="909545" y="3523343"/>
            <a:ext cx="197018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/>
          <p:nvPr/>
        </p:nvCxnSpPr>
        <p:spPr>
          <a:xfrm flipV="1">
            <a:off x="992550" y="1976120"/>
            <a:ext cx="0" cy="166878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2819650" y="3204360"/>
                <a:ext cx="5477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650" y="3204360"/>
                <a:ext cx="547779" cy="58477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563024" y="1729406"/>
                <a:ext cx="5365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4" y="1729406"/>
                <a:ext cx="536557" cy="58477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は上の 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u,v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)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番目の画像の係数</a:t>
                </a:r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  <a:blipFill>
                <a:blip r:embed="rId47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/>
              <p:cNvSpPr/>
              <p:nvPr/>
            </p:nvSpPr>
            <p:spPr>
              <a:xfrm>
                <a:off x="7898650" y="6353294"/>
                <a:ext cx="3469732" cy="482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実際は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𝑥𝑢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𝑊</m:t>
                                </m:r>
                              </m:den>
                            </m:f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𝑦𝑣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𝐻</m:t>
                                </m:r>
                              </m:den>
                            </m:f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は複素数画像</a:t>
                </a:r>
              </a:p>
            </p:txBody>
          </p:sp>
        </mc:Choice>
        <mc:Fallback xmlns="">
          <p:sp>
            <p:nvSpPr>
              <p:cNvPr id="144" name="正方形/長方形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6353294"/>
                <a:ext cx="3469732" cy="482312"/>
              </a:xfrm>
              <a:prstGeom prst="rect">
                <a:avLst/>
              </a:prstGeom>
              <a:blipFill>
                <a:blip r:embed="rId48"/>
                <a:stretch>
                  <a:fillRect l="-1582" r="-879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9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0EE5E394-AED0-4649-95F1-998D46D2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469" y="950553"/>
            <a:ext cx="4407726" cy="35511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66700"/>
            <a:ext cx="11473211" cy="733270"/>
          </a:xfrm>
        </p:spPr>
        <p:txBody>
          <a:bodyPr/>
          <a:lstStyle/>
          <a:p>
            <a:pPr algn="ctr"/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Shift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の話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599" y="5219700"/>
            <a:ext cx="11518901" cy="1466208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フーリエ変換を実装すると，ピークが端に来る変換結果になる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上図緑四角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これは間違いじゃない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低周波成分を中心においたほうが分かりやすいので</a:t>
            </a:r>
            <a:r>
              <a:rPr lang="ja-JP" altLang="en-US" sz="2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上図赤四角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の位置を出力することが多い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この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shift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を行なう関数が用意されていることも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en-US" altLang="ja-JP" sz="20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np.fft.ifftshift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()</a:t>
            </a:r>
          </a:p>
          <a:p>
            <a:pPr lvl="1"/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425260" y="1067659"/>
            <a:ext cx="4325547" cy="1533319"/>
            <a:chOff x="114110" y="2771726"/>
            <a:chExt cx="5240484" cy="1857646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9" name="正方形/長方形 88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5" name="正方形/長方形 94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6" name="正方形/長方形 95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7" name="正方形/長方形 96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8" name="正方形/長方形 97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9" name="正方形/長方形 98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49" name="グループ化 48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5" name="正方形/長方形 7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6" name="正方形/長方形 8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50" name="グループ化 49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1" name="正方形/長方形 60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51" name="直線矢印コネクタ 5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1831785" y="4331071"/>
              <a:ext cx="309177" cy="298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1462166" y="2771726"/>
                  <a:ext cx="619055" cy="55931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166" y="2771726"/>
                  <a:ext cx="619055" cy="559316"/>
                </a:xfrm>
                <a:prstGeom prst="rect">
                  <a:avLst/>
                </a:prstGeom>
                <a:blipFill>
                  <a:blip r:embed="rId4"/>
                  <a:stretch>
                    <a:fillRect l="-1190" b="-157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線矢印コネクタ 54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1936560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038160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177986" y="4337421"/>
              <a:ext cx="412108" cy="242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114110" y="37595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4851210" y="37595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58" name="グループ化 157"/>
          <p:cNvGrpSpPr/>
          <p:nvPr/>
        </p:nvGrpSpPr>
        <p:grpSpPr>
          <a:xfrm>
            <a:off x="340232" y="2956836"/>
            <a:ext cx="4414650" cy="1561842"/>
            <a:chOff x="6309232" y="2737170"/>
            <a:chExt cx="5348434" cy="1892202"/>
          </a:xfrm>
        </p:grpSpPr>
        <p:grpSp>
          <p:nvGrpSpPr>
            <p:cNvPr id="103" name="グループ化 102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4" name="正方形/長方形 103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18" name="直線矢印コネクタ 117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テキスト ボックス 118"/>
            <p:cNvSpPr txBox="1"/>
            <p:nvPr/>
          </p:nvSpPr>
          <p:spPr>
            <a:xfrm>
              <a:off x="8103107" y="4331071"/>
              <a:ext cx="309177" cy="298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正方形/長方形 119"/>
                <p:cNvSpPr/>
                <p:nvPr/>
              </p:nvSpPr>
              <p:spPr>
                <a:xfrm>
                  <a:off x="7366538" y="2737170"/>
                  <a:ext cx="885817" cy="70846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120" name="正方形/長方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538" y="2737170"/>
                  <a:ext cx="885817" cy="7084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線矢印コネクタ 120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/>
            <p:cNvSpPr txBox="1"/>
            <p:nvPr/>
          </p:nvSpPr>
          <p:spPr>
            <a:xfrm>
              <a:off x="8207882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8309482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テキスト ボックス 123"/>
            <p:cNvSpPr txBox="1"/>
            <p:nvPr/>
          </p:nvSpPr>
          <p:spPr>
            <a:xfrm>
              <a:off x="9449307" y="4337421"/>
              <a:ext cx="412108" cy="242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6309232" y="36960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1154282" y="36960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grpSp>
          <p:nvGrpSpPr>
            <p:cNvPr id="127" name="グループ化 126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8" name="正方形/長方形 12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42" name="グループ化 141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3" name="正方形/長方形 14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57" name="直線矢印コネクタ 156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正方形/長方形 158"/>
          <p:cNvSpPr/>
          <p:nvPr/>
        </p:nvSpPr>
        <p:spPr>
          <a:xfrm>
            <a:off x="1851660" y="3238500"/>
            <a:ext cx="1280160" cy="1059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0" name="正方形/長方形 159"/>
          <p:cNvSpPr/>
          <p:nvPr/>
        </p:nvSpPr>
        <p:spPr>
          <a:xfrm>
            <a:off x="9720444" y="2325451"/>
            <a:ext cx="1125634" cy="8177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1" name="正方形/長方形 160"/>
          <p:cNvSpPr/>
          <p:nvPr/>
        </p:nvSpPr>
        <p:spPr>
          <a:xfrm>
            <a:off x="10258567" y="2726123"/>
            <a:ext cx="1110766" cy="813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2" name="正方形/長方形 161"/>
          <p:cNvSpPr/>
          <p:nvPr/>
        </p:nvSpPr>
        <p:spPr>
          <a:xfrm>
            <a:off x="2480310" y="3238500"/>
            <a:ext cx="1280160" cy="1059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2534AEC-E714-437A-99AE-B8871A406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659" y="1543356"/>
            <a:ext cx="3165394" cy="23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入力信号（音）</a:t>
            </a: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周波数係数</a:t>
            </a:r>
          </a:p>
        </p:txBody>
      </p: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高周波成分を完全にゼロに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出力信号</a:t>
            </a: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819921" y="215554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468177" y="648866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さっきのスライドです！</a:t>
            </a: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4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04264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右矢印 11">
            <a:extLst>
              <a:ext uri="{FF2B5EF4-FFF2-40B4-BE49-F238E27FC236}">
                <a16:creationId xmlns:a16="http://schemas.microsoft.com/office/drawing/2014/main" id="{B685B140-DC03-42DF-B2ED-003CD42690D5}"/>
              </a:ext>
            </a:extLst>
          </p:cNvPr>
          <p:cNvSpPr/>
          <p:nvPr/>
        </p:nvSpPr>
        <p:spPr>
          <a:xfrm rot="5400000">
            <a:off x="1731600" y="37289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D0181F-55EA-4DBB-A503-011E5317141F}"/>
              </a:ext>
            </a:extLst>
          </p:cNvPr>
          <p:cNvSpPr/>
          <p:nvPr/>
        </p:nvSpPr>
        <p:spPr>
          <a:xfrm rot="16200000">
            <a:off x="1535582" y="357546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7" name="右矢印 13">
            <a:extLst>
              <a:ext uri="{FF2B5EF4-FFF2-40B4-BE49-F238E27FC236}">
                <a16:creationId xmlns:a16="http://schemas.microsoft.com/office/drawing/2014/main" id="{BA0B8C91-7144-4F55-92C1-2FFB72384A77}"/>
              </a:ext>
            </a:extLst>
          </p:cNvPr>
          <p:cNvSpPr/>
          <p:nvPr/>
        </p:nvSpPr>
        <p:spPr>
          <a:xfrm>
            <a:off x="3931501" y="5503034"/>
            <a:ext cx="3917099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F54C7A-2135-4486-B922-3E672E4E4D0C}"/>
              </a:ext>
            </a:extLst>
          </p:cNvPr>
          <p:cNvSpPr/>
          <p:nvPr/>
        </p:nvSpPr>
        <p:spPr>
          <a:xfrm>
            <a:off x="45052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B1B70A9-1EA2-4968-8D96-0DF2DA85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t="34029" r="28094" b="33642"/>
          <a:stretch/>
        </p:blipFill>
        <p:spPr>
          <a:xfrm>
            <a:off x="6117104" y="4053275"/>
            <a:ext cx="1637733" cy="119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417A6E-28C5-4FBB-8272-BB700925EFAA}"/>
              </a:ext>
            </a:extLst>
          </p:cNvPr>
          <p:cNvSpPr/>
          <p:nvPr/>
        </p:nvSpPr>
        <p:spPr>
          <a:xfrm>
            <a:off x="5540048" y="429879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右矢印 25">
            <a:extLst>
              <a:ext uri="{FF2B5EF4-FFF2-40B4-BE49-F238E27FC236}">
                <a16:creationId xmlns:a16="http://schemas.microsoft.com/office/drawing/2014/main" id="{510B82F8-353D-4E8A-8A0C-E6B893C36690}"/>
              </a:ext>
            </a:extLst>
          </p:cNvPr>
          <p:cNvSpPr/>
          <p:nvPr/>
        </p:nvSpPr>
        <p:spPr>
          <a:xfrm rot="16200000">
            <a:off x="82706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B80A343-F7A5-4821-B409-169C865AE4FC}"/>
              </a:ext>
            </a:extLst>
          </p:cNvPr>
          <p:cNvSpPr/>
          <p:nvPr/>
        </p:nvSpPr>
        <p:spPr>
          <a:xfrm rot="5400000">
            <a:off x="8577768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22BA51C-5DE6-4639-A8F0-B03F0E679ACE}"/>
              </a:ext>
            </a:extLst>
          </p:cNvPr>
          <p:cNvSpPr/>
          <p:nvPr/>
        </p:nvSpPr>
        <p:spPr>
          <a:xfrm>
            <a:off x="6381972" y="37317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5801D336-1533-4FBD-98E3-79620C372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7" y="1286145"/>
            <a:ext cx="2219292" cy="165862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8F66261-BFFE-432F-8077-53433C7B7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24" y="4910538"/>
            <a:ext cx="2237255" cy="1637822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B63BEEA-F806-41E1-B160-180D82E26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53" y="4053274"/>
            <a:ext cx="1637733" cy="1198931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9376F4E1-2A5F-46C6-8AEC-1ADC0284C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43" y="4910538"/>
            <a:ext cx="2237255" cy="1637822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FC89B71F-4C0A-4EC2-B21B-1FA9DFF0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4029" r="27790" b="33642"/>
          <a:stretch/>
        </p:blipFill>
        <p:spPr>
          <a:xfrm>
            <a:off x="8004270" y="4914683"/>
            <a:ext cx="2230028" cy="1624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B6971BB-19B1-4599-9ECF-AD2D2CC39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4" y="1281731"/>
            <a:ext cx="2219293" cy="16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8707730" y="19018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89998" y="1423989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2866626" y="3252789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2761757" y="5094289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44" name="右矢印 43"/>
          <p:cNvSpPr/>
          <p:nvPr/>
        </p:nvSpPr>
        <p:spPr>
          <a:xfrm>
            <a:off x="8707730" y="3629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右矢印 44"/>
          <p:cNvSpPr/>
          <p:nvPr/>
        </p:nvSpPr>
        <p:spPr>
          <a:xfrm>
            <a:off x="8707730" y="5407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01629" y="319745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3389" y="55910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4810670" y="627322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10015714" y="632765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50" name="正方形/長方形 49"/>
          <p:cNvSpPr/>
          <p:nvPr/>
        </p:nvSpPr>
        <p:spPr>
          <a:xfrm>
            <a:off x="6629417" y="6273225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542305" y="4937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8542305" y="31091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3" name="正方形/長方形 52"/>
          <p:cNvSpPr/>
          <p:nvPr/>
        </p:nvSpPr>
        <p:spPr>
          <a:xfrm>
            <a:off x="8542305" y="1381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6B72FC7-F692-4274-B419-173A4EC0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7" y="1482843"/>
            <a:ext cx="2219292" cy="16586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8A412ED-056A-46B9-9EC0-6DBA4EB5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6" y="3953227"/>
            <a:ext cx="2237255" cy="1637822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FD84D6EA-2034-4946-83C7-2900AD9BF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1255431"/>
            <a:ext cx="1939251" cy="1419663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B44411A2-9A45-4DEE-8870-FCA2EE9CF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3066270"/>
            <a:ext cx="1939251" cy="1419663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FA37E0EC-840E-4106-8ED4-FF5F8A8E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4843987"/>
            <a:ext cx="1939251" cy="1419663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AF4F3F13-E82E-497F-B9F3-4C664423FD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6460880" y="4843987"/>
            <a:ext cx="1958030" cy="1410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67750689-16EE-4889-ACC3-9024D0A6FF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6470270" y="3066270"/>
            <a:ext cx="1939251" cy="1410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1DCDA15A-C875-419E-8B00-FF0178F25D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6470270" y="1255431"/>
            <a:ext cx="1939251" cy="14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A175189E-D0CF-48E6-971E-4564259AED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4436949" y="4843987"/>
            <a:ext cx="1958030" cy="14106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9EFB5928-9BEF-4829-ACC5-E577F5BB71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4446339" y="3066270"/>
            <a:ext cx="1939251" cy="1410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A3FD337B-522C-4448-A8D8-EAFE3C8CCF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4446339" y="1255431"/>
            <a:ext cx="1939251" cy="14196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B8B957-1F62-4084-BFCD-A2EB9B0D4D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1245856"/>
            <a:ext cx="1911966" cy="14289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89B814-65F2-45A7-8C2D-C2365363E1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3048008"/>
            <a:ext cx="1911966" cy="1428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BCFFBBE-CA59-4341-BFD1-A5173E6C4A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4830216"/>
            <a:ext cx="1911966" cy="14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89044" y="1558562"/>
            <a:ext cx="5563402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音の実時間フーリエ変換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366163" y="4250328"/>
            <a:ext cx="3339376" cy="58477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リアルタイムフーリエ変換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by </a:t>
            </a:r>
            <a:r>
              <a:rPr lang="en-US" altLang="ja-JP" sz="16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Hidetomo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Kataoka @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立命館大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2" y="770815"/>
            <a:ext cx="5157374" cy="537820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189044" y="2865978"/>
            <a:ext cx="4488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データ量に依存するが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のフーリエ変換は高速なので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実時間解析可能</a:t>
            </a:r>
          </a:p>
        </p:txBody>
      </p:sp>
    </p:spTree>
    <p:extLst>
      <p:ext uri="{BB962C8B-B14F-4D97-AF65-F5344CB8AC3E}">
        <p14:creationId xmlns:p14="http://schemas.microsoft.com/office/powerpoint/2010/main" val="9751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6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 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080328"/>
            <a:ext cx="11473211" cy="9596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に関する信号（横軸が空間の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関数）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4971525" y="33538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右矢印 7"/>
          <p:cNvSpPr/>
          <p:nvPr/>
        </p:nvSpPr>
        <p:spPr>
          <a:xfrm rot="10800000">
            <a:off x="4971526" y="3845511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785596" y="286018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631707" y="433755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146325" y="5534245"/>
            <a:ext cx="2864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(2D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空間に画素が並ぶ</a:t>
            </a:r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537084" y="5534245"/>
            <a:ext cx="3152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周波数画像（詳細後述）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複素数の絶対値を表示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B10B5F2-A492-4EB5-ABAE-A5B37DE33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1" y="2407641"/>
            <a:ext cx="4010434" cy="2997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C964D84-E23A-4B1B-A68A-1D783CD39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254" y="2407641"/>
            <a:ext cx="4094256" cy="29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F1B55C-496D-40F1-8ECF-395F589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9" y="1583870"/>
            <a:ext cx="3283690" cy="24541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04AD88B-C2C6-48B8-A6C5-10456E0ED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632" y="1583870"/>
            <a:ext cx="3352323" cy="245412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 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3573097" y="2117693"/>
            <a:ext cx="916428" cy="1005816"/>
            <a:chOff x="3154675" y="2394263"/>
            <a:chExt cx="1149570" cy="1261699"/>
          </a:xfrm>
        </p:grpSpPr>
        <p:sp>
          <p:nvSpPr>
            <p:cNvPr id="7" name="右矢印 6"/>
            <p:cNvSpPr/>
            <p:nvPr/>
          </p:nvSpPr>
          <p:spPr>
            <a:xfrm>
              <a:off x="3195977" y="301757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154675" y="2394263"/>
              <a:ext cx="1132489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</p:grp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176" y="4338304"/>
            <a:ext cx="6109835" cy="2150328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フーリエ変換後の画像の画素は元信号に含まれる正弦波の量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正しくは大きさと位相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を示す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中央付近が低周波，外側が高周波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中央画素は，定数項（直流成分）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2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正方形/長方形 212"/>
          <p:cNvSpPr/>
          <p:nvPr/>
        </p:nvSpPr>
        <p:spPr>
          <a:xfrm>
            <a:off x="6164016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4" name="正方形/長方形 213"/>
          <p:cNvSpPr/>
          <p:nvPr/>
        </p:nvSpPr>
        <p:spPr>
          <a:xfrm>
            <a:off x="6330703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5" name="正方形/長方形 214"/>
          <p:cNvSpPr/>
          <p:nvPr/>
        </p:nvSpPr>
        <p:spPr>
          <a:xfrm>
            <a:off x="6497391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330932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正方形/長方形 221"/>
          <p:cNvSpPr/>
          <p:nvPr/>
        </p:nvSpPr>
        <p:spPr>
          <a:xfrm>
            <a:off x="6164016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23" name="正方形/長方形 222"/>
          <p:cNvSpPr/>
          <p:nvPr/>
        </p:nvSpPr>
        <p:spPr>
          <a:xfrm>
            <a:off x="6164016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24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4" y="3310019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3310019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4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正方形/長方形 227"/>
          <p:cNvSpPr/>
          <p:nvPr/>
        </p:nvSpPr>
        <p:spPr>
          <a:xfrm>
            <a:off x="6330703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29" name="正方形/長方形 228"/>
          <p:cNvSpPr/>
          <p:nvPr/>
        </p:nvSpPr>
        <p:spPr>
          <a:xfrm>
            <a:off x="6497391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0" name="正方形/長方形 229"/>
          <p:cNvSpPr/>
          <p:nvPr/>
        </p:nvSpPr>
        <p:spPr>
          <a:xfrm>
            <a:off x="6330703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1" name="正方形/長方形 230"/>
          <p:cNvSpPr/>
          <p:nvPr/>
        </p:nvSpPr>
        <p:spPr>
          <a:xfrm>
            <a:off x="6497391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32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133" y="517681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5" y="517681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正方形/長方形 233"/>
          <p:cNvSpPr/>
          <p:nvPr/>
        </p:nvSpPr>
        <p:spPr>
          <a:xfrm>
            <a:off x="6335466" y="1632033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5" name="正方形/長方形 234"/>
          <p:cNvSpPr/>
          <p:nvPr/>
        </p:nvSpPr>
        <p:spPr>
          <a:xfrm>
            <a:off x="6509297" y="1632033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6" name="正方形/長方形 235"/>
          <p:cNvSpPr/>
          <p:nvPr/>
        </p:nvSpPr>
        <p:spPr>
          <a:xfrm>
            <a:off x="8914168" y="5529014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この図はイメージです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本来は現画像と同サイズで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もっと細かいです</a:t>
            </a:r>
          </a:p>
        </p:txBody>
      </p:sp>
      <p:sp>
        <p:nvSpPr>
          <p:cNvPr id="237" name="正方形/長方形 236"/>
          <p:cNvSpPr/>
          <p:nvPr/>
        </p:nvSpPr>
        <p:spPr>
          <a:xfrm>
            <a:off x="267609" y="5929124"/>
            <a:ext cx="78213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rgbClr val="C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800" b="1" dirty="0">
                <a:solidFill>
                  <a:srgbClr val="C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任意の画像はしましま画像の和で表現できる</a:t>
            </a:r>
            <a:endParaRPr lang="en-US" altLang="ja-JP" sz="2800" b="1" dirty="0">
              <a:solidFill>
                <a:srgbClr val="C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44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6963" y="283483"/>
            <a:ext cx="7012005" cy="73327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フーリエ変換とは （画像）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03542" y="123249"/>
            <a:ext cx="3348904" cy="534777"/>
          </a:xfrm>
          <a:solidFill>
            <a:schemeClr val="accent4"/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FourierPaint.py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4AD88B-C2C6-48B8-A6C5-10456E0ED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271" y="2099150"/>
            <a:ext cx="4521902" cy="3310338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5650483" y="2510992"/>
            <a:ext cx="1082349" cy="2249956"/>
            <a:chOff x="3059149" y="1801995"/>
            <a:chExt cx="1357702" cy="2822353"/>
          </a:xfrm>
        </p:grpSpPr>
        <p:sp>
          <p:nvSpPr>
            <p:cNvPr id="6" name="右矢印 5"/>
            <p:cNvSpPr/>
            <p:nvPr/>
          </p:nvSpPr>
          <p:spPr>
            <a:xfrm>
              <a:off x="3195977" y="241220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3171756" y="1801995"/>
              <a:ext cx="1132489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  <p:sp>
          <p:nvSpPr>
            <p:cNvPr id="9" name="右矢印 8"/>
            <p:cNvSpPr/>
            <p:nvPr/>
          </p:nvSpPr>
          <p:spPr>
            <a:xfrm rot="10800000">
              <a:off x="3195977" y="319011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059149" y="3968019"/>
              <a:ext cx="1357702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0CF1B55C-496D-40F1-8ECF-395F589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09" y="2099150"/>
            <a:ext cx="4429324" cy="33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7063" y="283483"/>
            <a:ext cx="7012005" cy="733270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余談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199" y="1262079"/>
            <a:ext cx="9753601" cy="1434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ノイズ（雑音）には，それが含む周波数の分布に応じて特定の名前が付いたものがある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2" y="2490014"/>
            <a:ext cx="3704493" cy="277836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498806"/>
            <a:ext cx="3692769" cy="27695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5" y="2507597"/>
            <a:ext cx="3681047" cy="276078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5017" y="5241978"/>
            <a:ext cx="3352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ホワイトノイズ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スペクトルが一様に分布   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633012" y="5241978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ブラウンノイズ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1/f</a:t>
            </a:r>
            <a:r>
              <a:rPr lang="en-US" altLang="ja-JP" sz="2000" baseline="30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2426" y="5241978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ピンクノイズ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1/f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4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10033</TotalTime>
  <Words>2386</Words>
  <Application>Microsoft Office PowerPoint</Application>
  <PresentationFormat>ワイド画面</PresentationFormat>
  <Paragraphs>693</Paragraphs>
  <Slides>50</Slides>
  <Notes>22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9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ディジタルメディア処理</vt:lpstr>
      <vt:lpstr>Contents</vt:lpstr>
      <vt:lpstr>フーリエ変換とは（音）</vt:lpstr>
      <vt:lpstr>フーリエ変換とは（音）</vt:lpstr>
      <vt:lpstr>音の実時間フーリエ変換</vt:lpstr>
      <vt:lpstr>フーリエ変換とは （画像）</vt:lpstr>
      <vt:lpstr>フーリエ変換とは （画像）</vt:lpstr>
      <vt:lpstr>フーリエ変換とは （画像）</vt:lpstr>
      <vt:lpstr>余談 (ノイズ)</vt:lpstr>
      <vt:lpstr>周波数フィルタリング（音）</vt:lpstr>
      <vt:lpstr>周波数フィルタリング（音）</vt:lpstr>
      <vt:lpstr>周波数フィルタリング（画像）</vt:lpstr>
      <vt:lpstr>周波数フィルタリング（画像）</vt:lpstr>
      <vt:lpstr>まとめ：音・画像のフーリエ変換の概要</vt:lpstr>
      <vt:lpstr>フーリエ級数（の簡単な解説）</vt:lpstr>
      <vt:lpstr>PowerPoint プレゼンテーション</vt:lpstr>
      <vt:lpstr>PowerPoint プレゼンテーション</vt:lpstr>
      <vt:lpstr>三角関数</vt:lpstr>
      <vt:lpstr>三角関数</vt:lpstr>
      <vt:lpstr>三角関数</vt:lpstr>
      <vt:lpstr>三角関数</vt:lpstr>
      <vt:lpstr>PowerPoint プレゼンテーション</vt:lpstr>
      <vt:lpstr>PowerPoint プレゼンテーション</vt:lpstr>
      <vt:lpstr>PowerPoint プレゼンテーション</vt:lpstr>
      <vt:lpstr>フーリエ級数のとても簡単な説明</vt:lpstr>
      <vt:lpstr>フーリエ級数のとても簡単な説明</vt:lpstr>
      <vt:lpstr>フーリエ級数</vt:lpstr>
      <vt:lpstr>フーリエ級数</vt:lpstr>
      <vt:lpstr>フーリエ級数</vt:lpstr>
      <vt:lpstr>Contents</vt:lpstr>
      <vt:lpstr>オイラーの式</vt:lpstr>
      <vt:lpstr>PowerPoint プレゼンテーション</vt:lpstr>
      <vt:lpstr>フーリエ級数の複素数表現</vt:lpstr>
      <vt:lpstr>PowerPoint プレゼンテーション</vt:lpstr>
      <vt:lpstr>PowerPoint プレゼンテーション</vt:lpstr>
      <vt:lpstr>フーリエ級数(複素数表記)</vt:lpstr>
      <vt:lpstr>フーリエ級数(複素数表記)</vt:lpstr>
      <vt:lpstr>まとめ: フーリエ級数</vt:lpstr>
      <vt:lpstr>Contents</vt:lpstr>
      <vt:lpstr>フーリエ変換とは（音）</vt:lpstr>
      <vt:lpstr>離散フーリエ変換（1D）</vt:lpstr>
      <vt:lpstr>離散フーリエ変換（1D）</vt:lpstr>
      <vt:lpstr>離散フーリエ変換の計算例</vt:lpstr>
      <vt:lpstr>離散フーリエ変換（2D）</vt:lpstr>
      <vt:lpstr>PowerPoint プレゼンテーション</vt:lpstr>
      <vt:lpstr>Shiftの話</vt:lpstr>
      <vt:lpstr>周波数フィルタリング（音）</vt:lpstr>
      <vt:lpstr>周波数フィルタリング（画像）</vt:lpstr>
      <vt:lpstr>周波数フィルタリング（画像）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336</cp:revision>
  <cp:lastPrinted>2020-12-28T05:50:43Z</cp:lastPrinted>
  <dcterms:created xsi:type="dcterms:W3CDTF">2017-01-19T02:23:36Z</dcterms:created>
  <dcterms:modified xsi:type="dcterms:W3CDTF">2021-09-23T07:27:20Z</dcterms:modified>
</cp:coreProperties>
</file>